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67" r:id="rId3"/>
    <p:sldId id="268" r:id="rId4"/>
    <p:sldId id="257" r:id="rId5"/>
    <p:sldId id="258" r:id="rId6"/>
    <p:sldId id="259" r:id="rId7"/>
    <p:sldId id="260" r:id="rId8"/>
    <p:sldId id="261" r:id="rId9"/>
    <p:sldId id="262" r:id="rId10"/>
    <p:sldId id="263" r:id="rId11"/>
    <p:sldId id="264" r:id="rId12"/>
    <p:sldId id="265" r:id="rId13"/>
    <p:sldId id="266"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0"/>
    <p:restoredTop sz="94729"/>
  </p:normalViewPr>
  <p:slideViewPr>
    <p:cSldViewPr snapToGrid="0" snapToObjects="1">
      <p:cViewPr varScale="1">
        <p:scale>
          <a:sx n="115" d="100"/>
          <a:sy n="115" d="100"/>
        </p:scale>
        <p:origin x="472" y="20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en-US"/>
              <a:t>Click to edit Master title style</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5D8FF70-FE89-4C44-9FE1-BB7C4D865A7C}" type="datetimeFigureOut">
              <a:rPr lang="en-US" smtClean="0"/>
              <a:t>8/17/18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F91252-4251-034D-AA68-5164D7303EB2}" type="slidenum">
              <a:rPr lang="en-US" smtClean="0"/>
              <a:t>‹#›</a:t>
            </a:fld>
            <a:endParaRPr lang="en-US"/>
          </a:p>
        </p:txBody>
      </p:sp>
    </p:spTree>
    <p:extLst>
      <p:ext uri="{BB962C8B-B14F-4D97-AF65-F5344CB8AC3E}">
        <p14:creationId xmlns:p14="http://schemas.microsoft.com/office/powerpoint/2010/main" val="14251133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5D8FF70-FE89-4C44-9FE1-BB7C4D865A7C}" type="datetimeFigureOut">
              <a:rPr lang="en-US" smtClean="0"/>
              <a:t>8/17/18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F91252-4251-034D-AA68-5164D7303EB2}" type="slidenum">
              <a:rPr lang="en-US" smtClean="0"/>
              <a:t>‹#›</a:t>
            </a:fld>
            <a:endParaRPr lang="en-US"/>
          </a:p>
        </p:txBody>
      </p:sp>
    </p:spTree>
    <p:extLst>
      <p:ext uri="{BB962C8B-B14F-4D97-AF65-F5344CB8AC3E}">
        <p14:creationId xmlns:p14="http://schemas.microsoft.com/office/powerpoint/2010/main" val="9276417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5D8FF70-FE89-4C44-9FE1-BB7C4D865A7C}" type="datetimeFigureOut">
              <a:rPr lang="en-US" smtClean="0"/>
              <a:t>8/17/18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F91252-4251-034D-AA68-5164D7303EB2}" type="slidenum">
              <a:rPr lang="en-US" smtClean="0"/>
              <a:t>‹#›</a:t>
            </a:fld>
            <a:endParaRPr lang="en-US"/>
          </a:p>
        </p:txBody>
      </p:sp>
    </p:spTree>
    <p:extLst>
      <p:ext uri="{BB962C8B-B14F-4D97-AF65-F5344CB8AC3E}">
        <p14:creationId xmlns:p14="http://schemas.microsoft.com/office/powerpoint/2010/main" val="337958120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5D8FF70-FE89-4C44-9FE1-BB7C4D865A7C}" type="datetimeFigureOut">
              <a:rPr lang="en-US" smtClean="0"/>
              <a:t>8/17/18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F91252-4251-034D-AA68-5164D7303EB2}" type="slidenum">
              <a:rPr lang="en-US" smtClean="0"/>
              <a:t>‹#›</a:t>
            </a:fld>
            <a:endParaRPr lang="en-US"/>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314329795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5D8FF70-FE89-4C44-9FE1-BB7C4D865A7C}" type="datetimeFigureOut">
              <a:rPr lang="en-US" smtClean="0"/>
              <a:t>8/17/18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F91252-4251-034D-AA68-5164D7303EB2}" type="slidenum">
              <a:rPr lang="en-US" smtClean="0"/>
              <a:t>‹#›</a:t>
            </a:fld>
            <a:endParaRPr lang="en-US"/>
          </a:p>
        </p:txBody>
      </p:sp>
    </p:spTree>
    <p:extLst>
      <p:ext uri="{BB962C8B-B14F-4D97-AF65-F5344CB8AC3E}">
        <p14:creationId xmlns:p14="http://schemas.microsoft.com/office/powerpoint/2010/main" val="81297333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en-US"/>
              <a:t>Click to edit Master title style</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95D8FF70-FE89-4C44-9FE1-BB7C4D865A7C}" type="datetimeFigureOut">
              <a:rPr lang="en-US" smtClean="0"/>
              <a:t>8/17/18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FF91252-4251-034D-AA68-5164D7303EB2}" type="slidenum">
              <a:rPr lang="en-US" smtClean="0"/>
              <a:t>‹#›</a:t>
            </a:fld>
            <a:endParaRPr lang="en-US"/>
          </a:p>
        </p:txBody>
      </p:sp>
    </p:spTree>
    <p:extLst>
      <p:ext uri="{BB962C8B-B14F-4D97-AF65-F5344CB8AC3E}">
        <p14:creationId xmlns:p14="http://schemas.microsoft.com/office/powerpoint/2010/main" val="305590575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en-US"/>
              <a:t>Click to edit Master title style</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95D8FF70-FE89-4C44-9FE1-BB7C4D865A7C}" type="datetimeFigureOut">
              <a:rPr lang="en-US" smtClean="0"/>
              <a:t>8/17/18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FF91252-4251-034D-AA68-5164D7303EB2}" type="slidenum">
              <a:rPr lang="en-US" smtClean="0"/>
              <a:t>‹#›</a:t>
            </a:fld>
            <a:endParaRPr lang="en-US"/>
          </a:p>
        </p:txBody>
      </p:sp>
    </p:spTree>
    <p:extLst>
      <p:ext uri="{BB962C8B-B14F-4D97-AF65-F5344CB8AC3E}">
        <p14:creationId xmlns:p14="http://schemas.microsoft.com/office/powerpoint/2010/main" val="110486472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5D8FF70-FE89-4C44-9FE1-BB7C4D865A7C}" type="datetimeFigureOut">
              <a:rPr lang="en-US" smtClean="0"/>
              <a:t>8/17/18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F91252-4251-034D-AA68-5164D7303EB2}" type="slidenum">
              <a:rPr lang="en-US" smtClean="0"/>
              <a:t>‹#›</a:t>
            </a:fld>
            <a:endParaRPr lang="en-US"/>
          </a:p>
        </p:txBody>
      </p:sp>
    </p:spTree>
    <p:extLst>
      <p:ext uri="{BB962C8B-B14F-4D97-AF65-F5344CB8AC3E}">
        <p14:creationId xmlns:p14="http://schemas.microsoft.com/office/powerpoint/2010/main" val="386818510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en-US"/>
              <a:t>Click to edit Master title style</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5D8FF70-FE89-4C44-9FE1-BB7C4D865A7C}" type="datetimeFigureOut">
              <a:rPr lang="en-US" smtClean="0"/>
              <a:t>8/17/18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F91252-4251-034D-AA68-5164D7303EB2}" type="slidenum">
              <a:rPr lang="en-US" smtClean="0"/>
              <a:t>‹#›</a:t>
            </a:fld>
            <a:endParaRPr lang="en-US"/>
          </a:p>
        </p:txBody>
      </p:sp>
    </p:spTree>
    <p:extLst>
      <p:ext uri="{BB962C8B-B14F-4D97-AF65-F5344CB8AC3E}">
        <p14:creationId xmlns:p14="http://schemas.microsoft.com/office/powerpoint/2010/main" val="42850338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5D8FF70-FE89-4C44-9FE1-BB7C4D865A7C}" type="datetimeFigureOut">
              <a:rPr lang="en-US" smtClean="0"/>
              <a:t>8/17/18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F91252-4251-034D-AA68-5164D7303EB2}" type="slidenum">
              <a:rPr lang="en-US" smtClean="0"/>
              <a:t>‹#›</a:t>
            </a:fld>
            <a:endParaRPr lang="en-US"/>
          </a:p>
        </p:txBody>
      </p:sp>
    </p:spTree>
    <p:extLst>
      <p:ext uri="{BB962C8B-B14F-4D97-AF65-F5344CB8AC3E}">
        <p14:creationId xmlns:p14="http://schemas.microsoft.com/office/powerpoint/2010/main" val="11310370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en-US"/>
              <a:t>Click to edit Master title style</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5D8FF70-FE89-4C44-9FE1-BB7C4D865A7C}" type="datetimeFigureOut">
              <a:rPr lang="en-US" smtClean="0"/>
              <a:t>8/17/18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F91252-4251-034D-AA68-5164D7303EB2}" type="slidenum">
              <a:rPr lang="en-US" smtClean="0"/>
              <a:t>‹#›</a:t>
            </a:fld>
            <a:endParaRPr lang="en-US"/>
          </a:p>
        </p:txBody>
      </p:sp>
    </p:spTree>
    <p:extLst>
      <p:ext uri="{BB962C8B-B14F-4D97-AF65-F5344CB8AC3E}">
        <p14:creationId xmlns:p14="http://schemas.microsoft.com/office/powerpoint/2010/main" val="31419572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a:t>Click to edit Master title style</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5D8FF70-FE89-4C44-9FE1-BB7C4D865A7C}" type="datetimeFigureOut">
              <a:rPr lang="en-US" smtClean="0"/>
              <a:t>8/17/18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F91252-4251-034D-AA68-5164D7303EB2}" type="slidenum">
              <a:rPr lang="en-US" smtClean="0"/>
              <a:t>‹#›</a:t>
            </a:fld>
            <a:endParaRPr lang="en-US"/>
          </a:p>
        </p:txBody>
      </p:sp>
    </p:spTree>
    <p:extLst>
      <p:ext uri="{BB962C8B-B14F-4D97-AF65-F5344CB8AC3E}">
        <p14:creationId xmlns:p14="http://schemas.microsoft.com/office/powerpoint/2010/main" val="3182834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2" name="Content Placeholder 3"/>
          <p:cNvSpPr>
            <a:spLocks noGrp="1"/>
          </p:cNvSpPr>
          <p:nvPr>
            <p:ph sz="quarter" idx="13"/>
          </p:nvPr>
        </p:nvSpPr>
        <p:spPr>
          <a:xfrm>
            <a:off x="913774" y="3051012"/>
            <a:ext cx="5106027" cy="274018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3" name="Content Placeholder 5"/>
          <p:cNvSpPr>
            <a:spLocks noGrp="1"/>
          </p:cNvSpPr>
          <p:nvPr>
            <p:ph sz="quarter" idx="14"/>
          </p:nvPr>
        </p:nvSpPr>
        <p:spPr>
          <a:xfrm>
            <a:off x="6172200" y="3051012"/>
            <a:ext cx="5105401" cy="274018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5D8FF70-FE89-4C44-9FE1-BB7C4D865A7C}" type="datetimeFigureOut">
              <a:rPr lang="en-US" smtClean="0"/>
              <a:t>8/17/18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FF91252-4251-034D-AA68-5164D7303EB2}" type="slidenum">
              <a:rPr lang="en-US" smtClean="0"/>
              <a:t>‹#›</a:t>
            </a:fld>
            <a:endParaRPr lang="en-US"/>
          </a:p>
        </p:txBody>
      </p:sp>
    </p:spTree>
    <p:extLst>
      <p:ext uri="{BB962C8B-B14F-4D97-AF65-F5344CB8AC3E}">
        <p14:creationId xmlns:p14="http://schemas.microsoft.com/office/powerpoint/2010/main" val="25961651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5D8FF70-FE89-4C44-9FE1-BB7C4D865A7C}" type="datetimeFigureOut">
              <a:rPr lang="en-US" smtClean="0"/>
              <a:t>8/17/18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FF91252-4251-034D-AA68-5164D7303EB2}" type="slidenum">
              <a:rPr lang="en-US" smtClean="0"/>
              <a:t>‹#›</a:t>
            </a:fld>
            <a:endParaRPr lang="en-US"/>
          </a:p>
        </p:txBody>
      </p:sp>
    </p:spTree>
    <p:extLst>
      <p:ext uri="{BB962C8B-B14F-4D97-AF65-F5344CB8AC3E}">
        <p14:creationId xmlns:p14="http://schemas.microsoft.com/office/powerpoint/2010/main" val="37239974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95D8FF70-FE89-4C44-9FE1-BB7C4D865A7C}" type="datetimeFigureOut">
              <a:rPr lang="en-US" smtClean="0"/>
              <a:t>8/17/18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FF91252-4251-034D-AA68-5164D7303EB2}" type="slidenum">
              <a:rPr lang="en-US" smtClean="0"/>
              <a:t>‹#›</a:t>
            </a:fld>
            <a:endParaRPr lang="en-US"/>
          </a:p>
        </p:txBody>
      </p:sp>
    </p:spTree>
    <p:extLst>
      <p:ext uri="{BB962C8B-B14F-4D97-AF65-F5344CB8AC3E}">
        <p14:creationId xmlns:p14="http://schemas.microsoft.com/office/powerpoint/2010/main" val="10211623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en-US"/>
              <a:t>Click to edit Master title style</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5D8FF70-FE89-4C44-9FE1-BB7C4D865A7C}" type="datetimeFigureOut">
              <a:rPr lang="en-US" smtClean="0"/>
              <a:t>8/17/18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F91252-4251-034D-AA68-5164D7303EB2}" type="slidenum">
              <a:rPr lang="en-US" smtClean="0"/>
              <a:t>‹#›</a:t>
            </a:fld>
            <a:endParaRPr lang="en-US"/>
          </a:p>
        </p:txBody>
      </p:sp>
    </p:spTree>
    <p:extLst>
      <p:ext uri="{BB962C8B-B14F-4D97-AF65-F5344CB8AC3E}">
        <p14:creationId xmlns:p14="http://schemas.microsoft.com/office/powerpoint/2010/main" val="7682153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5D8FF70-FE89-4C44-9FE1-BB7C4D865A7C}" type="datetimeFigureOut">
              <a:rPr lang="en-US" smtClean="0"/>
              <a:t>8/17/18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F91252-4251-034D-AA68-5164D7303EB2}" type="slidenum">
              <a:rPr lang="en-US" smtClean="0"/>
              <a:t>‹#›</a:t>
            </a:fld>
            <a:endParaRPr lang="en-US"/>
          </a:p>
        </p:txBody>
      </p:sp>
    </p:spTree>
    <p:extLst>
      <p:ext uri="{BB962C8B-B14F-4D97-AF65-F5344CB8AC3E}">
        <p14:creationId xmlns:p14="http://schemas.microsoft.com/office/powerpoint/2010/main" val="29787272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19">
            <a:alphaModFix/>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95D8FF70-FE89-4C44-9FE1-BB7C4D865A7C}" type="datetimeFigureOut">
              <a:rPr lang="en-US" smtClean="0"/>
              <a:t>8/17/18</a:t>
            </a:fld>
            <a:endParaRPr lang="en-US"/>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endParaRPr lang="en-US"/>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0FF91252-4251-034D-AA68-5164D7303EB2}" type="slidenum">
              <a:rPr lang="en-US" smtClean="0"/>
              <a:t>‹#›</a:t>
            </a:fld>
            <a:endParaRPr lang="en-US"/>
          </a:p>
        </p:txBody>
      </p:sp>
    </p:spTree>
    <p:extLst>
      <p:ext uri="{BB962C8B-B14F-4D97-AF65-F5344CB8AC3E}">
        <p14:creationId xmlns:p14="http://schemas.microsoft.com/office/powerpoint/2010/main" val="280631798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04C89B-1780-EB44-8943-AA26B3BB77C4}"/>
              </a:ext>
            </a:extLst>
          </p:cNvPr>
          <p:cNvSpPr>
            <a:spLocks noGrp="1"/>
          </p:cNvSpPr>
          <p:nvPr>
            <p:ph type="ctrTitle"/>
          </p:nvPr>
        </p:nvSpPr>
        <p:spPr/>
        <p:txBody>
          <a:bodyPr/>
          <a:lstStyle/>
          <a:p>
            <a:r>
              <a:rPr lang="en-US" dirty="0"/>
              <a:t>Chapter 3 lesson 2</a:t>
            </a:r>
          </a:p>
        </p:txBody>
      </p:sp>
      <p:sp>
        <p:nvSpPr>
          <p:cNvPr id="3" name="Subtitle 2">
            <a:extLst>
              <a:ext uri="{FF2B5EF4-FFF2-40B4-BE49-F238E27FC236}">
                <a16:creationId xmlns:a16="http://schemas.microsoft.com/office/drawing/2014/main" id="{C0DC6586-0459-1846-8FB1-2ADB60564A6B}"/>
              </a:ext>
            </a:extLst>
          </p:cNvPr>
          <p:cNvSpPr>
            <a:spLocks noGrp="1"/>
          </p:cNvSpPr>
          <p:nvPr>
            <p:ph type="subTitle" idx="1"/>
          </p:nvPr>
        </p:nvSpPr>
        <p:spPr/>
        <p:txBody>
          <a:bodyPr>
            <a:normAutofit/>
          </a:bodyPr>
          <a:lstStyle/>
          <a:p>
            <a:r>
              <a:rPr lang="en-US" sz="4000" dirty="0"/>
              <a:t>the Byzantine empire</a:t>
            </a:r>
          </a:p>
        </p:txBody>
      </p:sp>
    </p:spTree>
    <p:extLst>
      <p:ext uri="{BB962C8B-B14F-4D97-AF65-F5344CB8AC3E}">
        <p14:creationId xmlns:p14="http://schemas.microsoft.com/office/powerpoint/2010/main" val="15000407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2B7C78-29EA-8C44-B0F8-91AF0C2DC39F}"/>
              </a:ext>
            </a:extLst>
          </p:cNvPr>
          <p:cNvSpPr>
            <a:spLocks noGrp="1"/>
          </p:cNvSpPr>
          <p:nvPr>
            <p:ph type="title"/>
          </p:nvPr>
        </p:nvSpPr>
        <p:spPr/>
        <p:txBody>
          <a:bodyPr/>
          <a:lstStyle/>
          <a:p>
            <a:r>
              <a:rPr lang="en-US" b="1" dirty="0"/>
              <a:t>Justinian's Rule</a:t>
            </a:r>
            <a:endParaRPr lang="en-US" dirty="0"/>
          </a:p>
        </p:txBody>
      </p:sp>
      <p:sp>
        <p:nvSpPr>
          <p:cNvPr id="3" name="Content Placeholder 2">
            <a:extLst>
              <a:ext uri="{FF2B5EF4-FFF2-40B4-BE49-F238E27FC236}">
                <a16:creationId xmlns:a16="http://schemas.microsoft.com/office/drawing/2014/main" id="{4A7EF76E-E315-8E46-8553-55E4C467EED7}"/>
              </a:ext>
            </a:extLst>
          </p:cNvPr>
          <p:cNvSpPr>
            <a:spLocks noGrp="1"/>
          </p:cNvSpPr>
          <p:nvPr>
            <p:ph sz="quarter" idx="13"/>
          </p:nvPr>
        </p:nvSpPr>
        <p:spPr>
          <a:xfrm>
            <a:off x="913774" y="1795346"/>
            <a:ext cx="10363826" cy="5062654"/>
          </a:xfrm>
        </p:spPr>
        <p:txBody>
          <a:bodyPr>
            <a:normAutofit fontScale="77500" lnSpcReduction="20000"/>
          </a:bodyPr>
          <a:lstStyle/>
          <a:p>
            <a:pPr fontAlgn="base"/>
            <a:r>
              <a:rPr lang="en-US" b="1" dirty="0"/>
              <a:t>Who Was Theodora?</a:t>
            </a:r>
          </a:p>
          <a:p>
            <a:pPr fontAlgn="base"/>
            <a:r>
              <a:rPr lang="en-US" dirty="0"/>
              <a:t>Justinian's wife, the empress Theodora was a beautiful, intelligent, and ambitious woman. </a:t>
            </a:r>
          </a:p>
          <a:p>
            <a:pPr fontAlgn="base"/>
            <a:r>
              <a:rPr lang="en-US" dirty="0"/>
              <a:t>She participated actively in government and helped Justinian choose government officials.</a:t>
            </a:r>
          </a:p>
          <a:p>
            <a:pPr fontAlgn="base"/>
            <a:r>
              <a:rPr lang="en-US" dirty="0"/>
              <a:t> Theodora helped Byzantine women win more legal rights. At her urging, Justinian changed Byzantine law so that a wife could own land.</a:t>
            </a:r>
          </a:p>
          <a:p>
            <a:pPr fontAlgn="base"/>
            <a:r>
              <a:rPr lang="en-US" dirty="0"/>
              <a:t> If a woman became a widow, her land would provide the income she needed to take care of her children.</a:t>
            </a:r>
          </a:p>
          <a:p>
            <a:pPr fontAlgn="base"/>
            <a:r>
              <a:rPr lang="en-US" dirty="0"/>
              <a:t>Theodora showed her political wisdom during a crisis in </a:t>
            </a:r>
            <a:r>
              <a:rPr lang="en-US" cap="small" dirty="0" err="1"/>
              <a:t>a.d.</a:t>
            </a:r>
            <a:r>
              <a:rPr lang="en-US" dirty="0"/>
              <a:t> 532. </a:t>
            </a:r>
          </a:p>
          <a:p>
            <a:pPr fontAlgn="base"/>
            <a:r>
              <a:rPr lang="en-US" dirty="0"/>
              <a:t>When angry  taxpayers in Constantinople threatened the government, Justinian's advisers urged Justinian to flee the city.</a:t>
            </a:r>
          </a:p>
          <a:p>
            <a:pPr fontAlgn="base"/>
            <a:r>
              <a:rPr lang="en-US" dirty="0"/>
              <a:t> Theodora, however, told her husband to stay and fight. According to one Byzantine historian, Theodora told Justinian that she would rather die as an empress than escape and live as an outlaw</a:t>
            </a:r>
          </a:p>
          <a:p>
            <a:pPr fontAlgn="base"/>
            <a:r>
              <a:rPr lang="en-US" dirty="0"/>
              <a:t>Taking Theodora's advice, Justinian stayed in the city and fought back. His army crushed the rebels. By doing this, Justinian was able to </a:t>
            </a:r>
            <a:r>
              <a:rPr lang="en-US" b="1" dirty="0"/>
              <a:t>restore</a:t>
            </a:r>
            <a:r>
              <a:rPr lang="en-US" dirty="0"/>
              <a:t> order and strengthen his power as emperor.</a:t>
            </a:r>
          </a:p>
        </p:txBody>
      </p:sp>
    </p:spTree>
    <p:extLst>
      <p:ext uri="{BB962C8B-B14F-4D97-AF65-F5344CB8AC3E}">
        <p14:creationId xmlns:p14="http://schemas.microsoft.com/office/powerpoint/2010/main" val="28181836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B3460D-23C7-2B4F-B339-90A17DC69621}"/>
              </a:ext>
            </a:extLst>
          </p:cNvPr>
          <p:cNvSpPr>
            <a:spLocks noGrp="1"/>
          </p:cNvSpPr>
          <p:nvPr>
            <p:ph type="title"/>
          </p:nvPr>
        </p:nvSpPr>
        <p:spPr/>
        <p:txBody>
          <a:bodyPr/>
          <a:lstStyle/>
          <a:p>
            <a:r>
              <a:rPr lang="en-US" b="1" dirty="0"/>
              <a:t>Justinian's Legal Reforms</a:t>
            </a:r>
            <a:endParaRPr lang="en-US" dirty="0"/>
          </a:p>
        </p:txBody>
      </p:sp>
      <p:sp>
        <p:nvSpPr>
          <p:cNvPr id="3" name="Content Placeholder 2">
            <a:extLst>
              <a:ext uri="{FF2B5EF4-FFF2-40B4-BE49-F238E27FC236}">
                <a16:creationId xmlns:a16="http://schemas.microsoft.com/office/drawing/2014/main" id="{A177EF60-D292-1F4C-BE2E-0819E77BDEDA}"/>
              </a:ext>
            </a:extLst>
          </p:cNvPr>
          <p:cNvSpPr>
            <a:spLocks noGrp="1"/>
          </p:cNvSpPr>
          <p:nvPr>
            <p:ph sz="quarter" idx="13"/>
          </p:nvPr>
        </p:nvSpPr>
        <p:spPr>
          <a:xfrm>
            <a:off x="913774" y="2367092"/>
            <a:ext cx="10363826" cy="4490908"/>
          </a:xfrm>
        </p:spPr>
        <p:txBody>
          <a:bodyPr>
            <a:normAutofit/>
          </a:bodyPr>
          <a:lstStyle/>
          <a:p>
            <a:r>
              <a:rPr lang="en-US" dirty="0"/>
              <a:t>One of Justinian's lasting contributions to future civilizations was in the area of law. </a:t>
            </a:r>
          </a:p>
          <a:p>
            <a:r>
              <a:rPr lang="en-US" dirty="0"/>
              <a:t>Shortly after he became emperor, Justinian realized that the empire's laws were disorganized and confusing. </a:t>
            </a:r>
          </a:p>
          <a:p>
            <a:r>
              <a:rPr lang="en-US" dirty="0"/>
              <a:t>He ordered a group of legal scholars headed by </a:t>
            </a:r>
            <a:r>
              <a:rPr lang="en-US" dirty="0" err="1"/>
              <a:t>Tribonian</a:t>
            </a:r>
            <a:r>
              <a:rPr lang="en-US" dirty="0"/>
              <a:t> (</a:t>
            </a:r>
            <a:r>
              <a:rPr lang="en-US" dirty="0" err="1"/>
              <a:t>truh</a:t>
            </a:r>
            <a:r>
              <a:rPr lang="en-US" dirty="0"/>
              <a:t> • BOH • nee • </a:t>
            </a:r>
            <a:r>
              <a:rPr lang="en-US" dirty="0" err="1"/>
              <a:t>uhn</a:t>
            </a:r>
            <a:r>
              <a:rPr lang="en-US" dirty="0"/>
              <a:t>) to create a simpler and better code of laws.</a:t>
            </a:r>
          </a:p>
          <a:p>
            <a:r>
              <a:rPr lang="en-US" dirty="0"/>
              <a:t>the group's new legal code became known as the Justinian Code. The code helped officials and businesspeople better understand the empire's laws. </a:t>
            </a:r>
          </a:p>
          <a:p>
            <a:r>
              <a:rPr lang="en-US" dirty="0"/>
              <a:t>Throughout the centuries, the Justinian Code has been the basis for the legal systems of almost every country in the Western world.</a:t>
            </a:r>
          </a:p>
        </p:txBody>
      </p:sp>
    </p:spTree>
    <p:extLst>
      <p:ext uri="{BB962C8B-B14F-4D97-AF65-F5344CB8AC3E}">
        <p14:creationId xmlns:p14="http://schemas.microsoft.com/office/powerpoint/2010/main" val="33330042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0B1924-8B3E-DB41-93F9-287DDC59B235}"/>
              </a:ext>
            </a:extLst>
          </p:cNvPr>
          <p:cNvSpPr>
            <a:spLocks noGrp="1"/>
          </p:cNvSpPr>
          <p:nvPr>
            <p:ph type="title"/>
          </p:nvPr>
        </p:nvSpPr>
        <p:spPr/>
        <p:txBody>
          <a:bodyPr/>
          <a:lstStyle/>
          <a:p>
            <a:r>
              <a:rPr lang="en-US" b="1" dirty="0"/>
              <a:t>Byzantine Arts</a:t>
            </a:r>
            <a:endParaRPr lang="en-US" dirty="0"/>
          </a:p>
        </p:txBody>
      </p:sp>
      <p:sp>
        <p:nvSpPr>
          <p:cNvPr id="3" name="Content Placeholder 2">
            <a:extLst>
              <a:ext uri="{FF2B5EF4-FFF2-40B4-BE49-F238E27FC236}">
                <a16:creationId xmlns:a16="http://schemas.microsoft.com/office/drawing/2014/main" id="{FE4D09AE-AE18-434A-84E0-78997EF5C69F}"/>
              </a:ext>
            </a:extLst>
          </p:cNvPr>
          <p:cNvSpPr>
            <a:spLocks noGrp="1"/>
          </p:cNvSpPr>
          <p:nvPr>
            <p:ph sz="quarter" idx="13"/>
          </p:nvPr>
        </p:nvSpPr>
        <p:spPr>
          <a:xfrm>
            <a:off x="913774" y="1382751"/>
            <a:ext cx="10363826" cy="5475249"/>
          </a:xfrm>
        </p:spPr>
        <p:txBody>
          <a:bodyPr>
            <a:normAutofit lnSpcReduction="10000"/>
          </a:bodyPr>
          <a:lstStyle/>
          <a:p>
            <a:r>
              <a:rPr lang="en-US" dirty="0"/>
              <a:t>Justinian, along with other Byzantine emperors, was interested in arts and architecture.</a:t>
            </a:r>
          </a:p>
          <a:p>
            <a:r>
              <a:rPr lang="en-US" dirty="0"/>
              <a:t>Among the hundreds of beautiful churches and palaces in Constantinople was the church called </a:t>
            </a:r>
            <a:r>
              <a:rPr lang="en-US" dirty="0" err="1"/>
              <a:t>Hagia</a:t>
            </a:r>
            <a:r>
              <a:rPr lang="en-US" dirty="0"/>
              <a:t> Sophia (HAH • </a:t>
            </a:r>
            <a:r>
              <a:rPr lang="en-US" dirty="0" err="1"/>
              <a:t>jee</a:t>
            </a:r>
            <a:r>
              <a:rPr lang="en-US" dirty="0"/>
              <a:t> • uh soh • FEE • uh), or "Holy Wisdom.”</a:t>
            </a:r>
          </a:p>
          <a:p>
            <a:r>
              <a:rPr lang="en-US" dirty="0"/>
              <a:t> the domed church became the religious center of the Byzantine Empire. The interior of </a:t>
            </a:r>
            <a:r>
              <a:rPr lang="en-US" dirty="0" err="1"/>
              <a:t>Hagia</a:t>
            </a:r>
            <a:r>
              <a:rPr lang="en-US" dirty="0"/>
              <a:t> Sophia contains walls of polished marble and beautiful gold and silver ornaments. This unique building still stands in Istanbul today.</a:t>
            </a:r>
          </a:p>
          <a:p>
            <a:r>
              <a:rPr lang="en-US" dirty="0"/>
              <a:t>Numerous mosaics also decorated the interior walls of </a:t>
            </a:r>
            <a:r>
              <a:rPr lang="en-US" dirty="0" err="1"/>
              <a:t>Hagia</a:t>
            </a:r>
            <a:r>
              <a:rPr lang="en-US" dirty="0"/>
              <a:t> Sophia. </a:t>
            </a:r>
            <a:r>
              <a:rPr lang="en-US" b="1" dirty="0"/>
              <a:t>Mosaics</a:t>
            </a:r>
            <a:r>
              <a:rPr lang="en-US" dirty="0"/>
              <a:t>  are patterns or pictures made from small pieces of colored glass or stone. Popular in the Byzantine Empire, most mosaics showed figures of </a:t>
            </a:r>
            <a:r>
              <a:rPr lang="en-US" b="1" dirty="0"/>
              <a:t>saints</a:t>
            </a:r>
            <a:r>
              <a:rPr lang="en-US" dirty="0"/>
              <a:t>, or Christian holy people. Other mosaics, such as the one at the beginning of the chapter, honored Byzantine emperors.</a:t>
            </a:r>
          </a:p>
          <a:p>
            <a:r>
              <a:rPr lang="en-US" dirty="0"/>
              <a:t>In addition to the arts and architecture, Emperor Justinian was concerned about education. Learning was highly respected in the Byzantine culture.</a:t>
            </a:r>
          </a:p>
        </p:txBody>
      </p:sp>
    </p:spTree>
    <p:extLst>
      <p:ext uri="{BB962C8B-B14F-4D97-AF65-F5344CB8AC3E}">
        <p14:creationId xmlns:p14="http://schemas.microsoft.com/office/powerpoint/2010/main" val="401335324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C220CF-E57E-7846-89A9-65609F7584B1}"/>
              </a:ext>
            </a:extLst>
          </p:cNvPr>
          <p:cNvSpPr>
            <a:spLocks noGrp="1"/>
          </p:cNvSpPr>
          <p:nvPr>
            <p:ph type="title"/>
          </p:nvPr>
        </p:nvSpPr>
        <p:spPr/>
        <p:txBody>
          <a:bodyPr/>
          <a:lstStyle/>
          <a:p>
            <a:r>
              <a:rPr lang="en-US" dirty="0"/>
              <a:t>Military conquest</a:t>
            </a:r>
          </a:p>
        </p:txBody>
      </p:sp>
      <p:sp>
        <p:nvSpPr>
          <p:cNvPr id="3" name="Content Placeholder 2">
            <a:extLst>
              <a:ext uri="{FF2B5EF4-FFF2-40B4-BE49-F238E27FC236}">
                <a16:creationId xmlns:a16="http://schemas.microsoft.com/office/drawing/2014/main" id="{4B325612-0388-9641-8C38-E23917AEA45C}"/>
              </a:ext>
            </a:extLst>
          </p:cNvPr>
          <p:cNvSpPr>
            <a:spLocks noGrp="1"/>
          </p:cNvSpPr>
          <p:nvPr>
            <p:ph sz="quarter" idx="13"/>
          </p:nvPr>
        </p:nvSpPr>
        <p:spPr>
          <a:xfrm>
            <a:off x="913774" y="1438507"/>
            <a:ext cx="10363826" cy="5319131"/>
          </a:xfrm>
        </p:spPr>
        <p:txBody>
          <a:bodyPr>
            <a:normAutofit fontScale="92500"/>
          </a:bodyPr>
          <a:lstStyle/>
          <a:p>
            <a:r>
              <a:rPr lang="en-US" dirty="0" err="1"/>
              <a:t>justinian</a:t>
            </a:r>
            <a:r>
              <a:rPr lang="en-US" dirty="0"/>
              <a:t> wanted to restore the Roman Empire and bring back the glory of Rome. Led by a general named Belisarius (BEH • </a:t>
            </a:r>
            <a:r>
              <a:rPr lang="en-US" dirty="0" err="1"/>
              <a:t>luh</a:t>
            </a:r>
            <a:r>
              <a:rPr lang="en-US" dirty="0"/>
              <a:t> • SAR • </a:t>
            </a:r>
            <a:r>
              <a:rPr lang="en-US" dirty="0" err="1"/>
              <a:t>ee</a:t>
            </a:r>
            <a:r>
              <a:rPr lang="en-US" dirty="0"/>
              <a:t> • </a:t>
            </a:r>
            <a:r>
              <a:rPr lang="en-US" dirty="0" err="1"/>
              <a:t>uhs</a:t>
            </a:r>
            <a:r>
              <a:rPr lang="en-US" dirty="0"/>
              <a:t>), the Byzantine army was strengthened and reorganized. </a:t>
            </a:r>
          </a:p>
          <a:p>
            <a:r>
              <a:rPr lang="en-US" dirty="0"/>
              <a:t>Between </a:t>
            </a:r>
            <a:r>
              <a:rPr lang="en-US" cap="small" dirty="0" err="1"/>
              <a:t>a.d.</a:t>
            </a:r>
            <a:r>
              <a:rPr lang="en-US" dirty="0"/>
              <a:t> 533 and </a:t>
            </a:r>
            <a:r>
              <a:rPr lang="en-US" cap="small" dirty="0" err="1"/>
              <a:t>a.d.</a:t>
            </a:r>
            <a:r>
              <a:rPr lang="en-US" dirty="0"/>
              <a:t> 555, the Byzantine military conquered territories that were once part of the great Roman Empire. These territories included Italy and parts of Spain and northern Africa. They also defeated the Persians, which increased the security of the eastern borders of the empire. </a:t>
            </a:r>
          </a:p>
          <a:p>
            <a:r>
              <a:rPr lang="en-US" dirty="0"/>
              <a:t>During the mid-500s, a deadly disease known to historians as "Justinian's Plague" swept through  Asia and Europe. The plague killed millions of people, including many men in Justinian's army. The loss of so many soldiers severely weakened the Byzantine Empire's ability to fight wars.</a:t>
            </a:r>
          </a:p>
          <a:p>
            <a:r>
              <a:rPr lang="en-US" dirty="0"/>
              <a:t> In addition, the Byzantines did not have the money to support an army large enough to defend against the Persians in the east and protect the lands in the west. Most of the western territories that Justinian conquered were lost after his death.</a:t>
            </a:r>
          </a:p>
        </p:txBody>
      </p:sp>
    </p:spTree>
    <p:extLst>
      <p:ext uri="{BB962C8B-B14F-4D97-AF65-F5344CB8AC3E}">
        <p14:creationId xmlns:p14="http://schemas.microsoft.com/office/powerpoint/2010/main" val="35717026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890535-1F9A-6541-B605-BFD448BB5AEE}"/>
              </a:ext>
            </a:extLst>
          </p:cNvPr>
          <p:cNvSpPr>
            <a:spLocks noGrp="1"/>
          </p:cNvSpPr>
          <p:nvPr>
            <p:ph type="title"/>
          </p:nvPr>
        </p:nvSpPr>
        <p:spPr/>
        <p:txBody>
          <a:bodyPr/>
          <a:lstStyle/>
          <a:p>
            <a:r>
              <a:rPr lang="en-US" dirty="0"/>
              <a:t>Friday’s </a:t>
            </a:r>
            <a:r>
              <a:rPr lang="en-US" dirty="0" err="1"/>
              <a:t>bellwork</a:t>
            </a:r>
            <a:endParaRPr lang="en-US" dirty="0"/>
          </a:p>
        </p:txBody>
      </p:sp>
      <p:pic>
        <p:nvPicPr>
          <p:cNvPr id="5" name="Content Placeholder 4">
            <a:extLst>
              <a:ext uri="{FF2B5EF4-FFF2-40B4-BE49-F238E27FC236}">
                <a16:creationId xmlns:a16="http://schemas.microsoft.com/office/drawing/2014/main" id="{9D20BAFD-FDC9-0945-8CC8-6402048A0698}"/>
              </a:ext>
            </a:extLst>
          </p:cNvPr>
          <p:cNvPicPr>
            <a:picLocks noGrp="1" noChangeAspect="1"/>
          </p:cNvPicPr>
          <p:nvPr>
            <p:ph sz="quarter" idx="13"/>
          </p:nvPr>
        </p:nvPicPr>
        <p:blipFill>
          <a:blip r:embed="rId2"/>
          <a:stretch>
            <a:fillRect/>
          </a:stretch>
        </p:blipFill>
        <p:spPr>
          <a:xfrm>
            <a:off x="2375211" y="2214694"/>
            <a:ext cx="7129064" cy="4183478"/>
          </a:xfrm>
        </p:spPr>
      </p:pic>
      <p:sp>
        <p:nvSpPr>
          <p:cNvPr id="6" name="TextBox 5">
            <a:extLst>
              <a:ext uri="{FF2B5EF4-FFF2-40B4-BE49-F238E27FC236}">
                <a16:creationId xmlns:a16="http://schemas.microsoft.com/office/drawing/2014/main" id="{0F932817-FCA1-6C48-9F45-3527BC2EB4ED}"/>
              </a:ext>
            </a:extLst>
          </p:cNvPr>
          <p:cNvSpPr txBox="1"/>
          <p:nvPr/>
        </p:nvSpPr>
        <p:spPr>
          <a:xfrm>
            <a:off x="9590049" y="3122342"/>
            <a:ext cx="1996068" cy="1477328"/>
          </a:xfrm>
          <a:prstGeom prst="rect">
            <a:avLst/>
          </a:prstGeom>
          <a:noFill/>
        </p:spPr>
        <p:txBody>
          <a:bodyPr wrap="square" rtlCol="0">
            <a:spAutoFit/>
          </a:bodyPr>
          <a:lstStyle/>
          <a:p>
            <a:r>
              <a:rPr lang="en-US" dirty="0"/>
              <a:t>Draw this graphic organizer in your notebook. We will fill-in as we discuss the lesson today.</a:t>
            </a:r>
          </a:p>
        </p:txBody>
      </p:sp>
    </p:spTree>
    <p:extLst>
      <p:ext uri="{BB962C8B-B14F-4D97-AF65-F5344CB8AC3E}">
        <p14:creationId xmlns:p14="http://schemas.microsoft.com/office/powerpoint/2010/main" val="28090792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35D889-18F8-A34C-AB6E-3323D70968FA}"/>
              </a:ext>
            </a:extLst>
          </p:cNvPr>
          <p:cNvSpPr>
            <a:spLocks noGrp="1"/>
          </p:cNvSpPr>
          <p:nvPr>
            <p:ph type="title"/>
          </p:nvPr>
        </p:nvSpPr>
        <p:spPr/>
        <p:txBody>
          <a:bodyPr/>
          <a:lstStyle/>
          <a:p>
            <a:r>
              <a:rPr lang="en-US" dirty="0"/>
              <a:t>Chapter 3 lesson 1: </a:t>
            </a:r>
            <a:br>
              <a:rPr lang="en-US" dirty="0"/>
            </a:br>
            <a:r>
              <a:rPr lang="en-US" dirty="0"/>
              <a:t>Byzantine Empire</a:t>
            </a:r>
          </a:p>
        </p:txBody>
      </p:sp>
      <p:sp>
        <p:nvSpPr>
          <p:cNvPr id="3" name="Content Placeholder 2">
            <a:extLst>
              <a:ext uri="{FF2B5EF4-FFF2-40B4-BE49-F238E27FC236}">
                <a16:creationId xmlns:a16="http://schemas.microsoft.com/office/drawing/2014/main" id="{0E882CB4-4763-484E-AA28-B7A9062EDEA9}"/>
              </a:ext>
            </a:extLst>
          </p:cNvPr>
          <p:cNvSpPr>
            <a:spLocks noGrp="1"/>
          </p:cNvSpPr>
          <p:nvPr>
            <p:ph sz="quarter" idx="13"/>
          </p:nvPr>
        </p:nvSpPr>
        <p:spPr/>
        <p:txBody>
          <a:bodyPr/>
          <a:lstStyle/>
          <a:p>
            <a:r>
              <a:rPr lang="en-US" dirty="0"/>
              <a:t>Guiding question: </a:t>
            </a:r>
            <a:r>
              <a:rPr lang="en-US" b="1" i="1" dirty="0"/>
              <a:t>How did the Byzantine Empire become rich and powerful?</a:t>
            </a:r>
          </a:p>
          <a:p>
            <a:r>
              <a:rPr lang="en-US" b="1" i="1" dirty="0"/>
              <a:t>Video</a:t>
            </a:r>
            <a:r>
              <a:rPr lang="en-US" b="1" i="1"/>
              <a:t>: Constantinople </a:t>
            </a:r>
            <a:r>
              <a:rPr lang="en-US" b="1" i="1" dirty="0"/>
              <a:t>and Istanbul </a:t>
            </a:r>
          </a:p>
          <a:p>
            <a:r>
              <a:rPr lang="en-US" b="1" i="1" dirty="0"/>
              <a:t>Read and discuss lesson 2</a:t>
            </a:r>
          </a:p>
          <a:p>
            <a:r>
              <a:rPr lang="en-US" b="1" i="1" dirty="0"/>
              <a:t>Fill-in graphic organizer</a:t>
            </a:r>
          </a:p>
          <a:p>
            <a:r>
              <a:rPr lang="en-US" b="1" i="1" dirty="0" err="1"/>
              <a:t>Hw</a:t>
            </a:r>
            <a:r>
              <a:rPr lang="en-US" b="1" i="1" dirty="0"/>
              <a:t>: complete study guide</a:t>
            </a:r>
          </a:p>
          <a:p>
            <a:endParaRPr lang="en-US" dirty="0"/>
          </a:p>
        </p:txBody>
      </p:sp>
    </p:spTree>
    <p:extLst>
      <p:ext uri="{BB962C8B-B14F-4D97-AF65-F5344CB8AC3E}">
        <p14:creationId xmlns:p14="http://schemas.microsoft.com/office/powerpoint/2010/main" val="21153687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4EFAB5-2EFE-D04E-9D84-9B9023B79160}"/>
              </a:ext>
            </a:extLst>
          </p:cNvPr>
          <p:cNvSpPr>
            <a:spLocks noGrp="1"/>
          </p:cNvSpPr>
          <p:nvPr>
            <p:ph type="title"/>
          </p:nvPr>
        </p:nvSpPr>
        <p:spPr/>
        <p:txBody>
          <a:bodyPr/>
          <a:lstStyle/>
          <a:p>
            <a:r>
              <a:rPr lang="en-US" dirty="0"/>
              <a:t>The new </a:t>
            </a:r>
            <a:r>
              <a:rPr lang="en-US" dirty="0" err="1"/>
              <a:t>rome</a:t>
            </a:r>
            <a:br>
              <a:rPr lang="en-US" dirty="0"/>
            </a:br>
            <a:endParaRPr lang="en-US" dirty="0"/>
          </a:p>
        </p:txBody>
      </p:sp>
      <p:sp>
        <p:nvSpPr>
          <p:cNvPr id="3" name="Content Placeholder 2">
            <a:extLst>
              <a:ext uri="{FF2B5EF4-FFF2-40B4-BE49-F238E27FC236}">
                <a16:creationId xmlns:a16="http://schemas.microsoft.com/office/drawing/2014/main" id="{4E7DDC88-334C-B84E-8575-0444EF3D0FF3}"/>
              </a:ext>
            </a:extLst>
          </p:cNvPr>
          <p:cNvSpPr>
            <a:spLocks noGrp="1"/>
          </p:cNvSpPr>
          <p:nvPr>
            <p:ph sz="quarter" idx="13"/>
          </p:nvPr>
        </p:nvSpPr>
        <p:spPr/>
        <p:txBody>
          <a:bodyPr>
            <a:normAutofit/>
          </a:bodyPr>
          <a:lstStyle/>
          <a:p>
            <a:r>
              <a:rPr lang="en-US" dirty="0"/>
              <a:t>After the Roman Empire was divided in </a:t>
            </a:r>
            <a:r>
              <a:rPr lang="en-US" cap="small" dirty="0" err="1"/>
              <a:t>a.d.</a:t>
            </a:r>
            <a:r>
              <a:rPr lang="en-US" dirty="0"/>
              <a:t> 395, the eastern half eventually became known as the Byzantine Empire.</a:t>
            </a:r>
          </a:p>
          <a:p>
            <a:r>
              <a:rPr lang="en-US" dirty="0"/>
              <a:t>At the height of its power in the </a:t>
            </a:r>
            <a:r>
              <a:rPr lang="en-US" cap="small" dirty="0" err="1"/>
              <a:t>a.d.</a:t>
            </a:r>
            <a:r>
              <a:rPr lang="en-US" dirty="0"/>
              <a:t> 500s, the Byzantine territory extended west to Italy, south to Egypt, and east to the Arabian border.</a:t>
            </a:r>
          </a:p>
          <a:p>
            <a:r>
              <a:rPr lang="en-US" dirty="0"/>
              <a:t>Under Emperor Justinian, the laws improved, the arts flourished, and the empire grew dramatically.</a:t>
            </a:r>
          </a:p>
        </p:txBody>
      </p:sp>
    </p:spTree>
    <p:extLst>
      <p:ext uri="{BB962C8B-B14F-4D97-AF65-F5344CB8AC3E}">
        <p14:creationId xmlns:p14="http://schemas.microsoft.com/office/powerpoint/2010/main" val="10599604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85E3CF-7A42-4643-85D9-39BE244FB8E3}"/>
              </a:ext>
            </a:extLst>
          </p:cNvPr>
          <p:cNvSpPr>
            <a:spLocks noGrp="1"/>
          </p:cNvSpPr>
          <p:nvPr>
            <p:ph type="title"/>
          </p:nvPr>
        </p:nvSpPr>
        <p:spPr/>
        <p:txBody>
          <a:bodyPr/>
          <a:lstStyle/>
          <a:p>
            <a:r>
              <a:rPr lang="en-US" dirty="0"/>
              <a:t>Constantinople</a:t>
            </a:r>
            <a:br>
              <a:rPr lang="en-US" dirty="0"/>
            </a:br>
            <a:endParaRPr lang="en-US" dirty="0"/>
          </a:p>
        </p:txBody>
      </p:sp>
      <p:sp>
        <p:nvSpPr>
          <p:cNvPr id="3" name="Content Placeholder 2">
            <a:extLst>
              <a:ext uri="{FF2B5EF4-FFF2-40B4-BE49-F238E27FC236}">
                <a16:creationId xmlns:a16="http://schemas.microsoft.com/office/drawing/2014/main" id="{F8A0EAE3-4BE6-AB4B-8F0F-922433C09CB6}"/>
              </a:ext>
            </a:extLst>
          </p:cNvPr>
          <p:cNvSpPr>
            <a:spLocks noGrp="1"/>
          </p:cNvSpPr>
          <p:nvPr>
            <p:ph sz="quarter" idx="13"/>
          </p:nvPr>
        </p:nvSpPr>
        <p:spPr/>
        <p:txBody>
          <a:bodyPr>
            <a:normAutofit fontScale="92500" lnSpcReduction="20000"/>
          </a:bodyPr>
          <a:lstStyle/>
          <a:p>
            <a:r>
              <a:rPr lang="en-US" dirty="0"/>
              <a:t>Constantine moved the capital of the Roman Empire from Rome to the Greek city of Byzantium and renamed the city Constantinople. The new capital thrived.</a:t>
            </a:r>
          </a:p>
          <a:p>
            <a:r>
              <a:rPr lang="en-US" dirty="0"/>
              <a:t> By the </a:t>
            </a:r>
            <a:r>
              <a:rPr lang="en-US" cap="small" dirty="0" err="1"/>
              <a:t>a.d.</a:t>
            </a:r>
            <a:r>
              <a:rPr lang="en-US" dirty="0"/>
              <a:t> 500s, multicultural Constantinople had become one of the world's most advanced cities.</a:t>
            </a:r>
          </a:p>
          <a:p>
            <a:r>
              <a:rPr lang="en-US" dirty="0"/>
              <a:t>Constantinople's location was a major factor in the city's success. </a:t>
            </a:r>
          </a:p>
          <a:p>
            <a:r>
              <a:rPr lang="en-US" dirty="0"/>
              <a:t>Located on a peninsula between the Black Sea and the Aegean Sea, the city's excellent harbors attracted fishing boats, trading ships, and warships.</a:t>
            </a:r>
          </a:p>
          <a:p>
            <a:r>
              <a:rPr lang="en-US" dirty="0"/>
              <a:t>Because of its location at the crossroads of trade routes between Europe and Asia, Constantinople became the wealthiest part of the Roman Empire.</a:t>
            </a:r>
          </a:p>
        </p:txBody>
      </p:sp>
    </p:spTree>
    <p:extLst>
      <p:ext uri="{BB962C8B-B14F-4D97-AF65-F5344CB8AC3E}">
        <p14:creationId xmlns:p14="http://schemas.microsoft.com/office/powerpoint/2010/main" val="12414261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F8148E-3680-F94A-81D2-6E5000DEB8F6}"/>
              </a:ext>
            </a:extLst>
          </p:cNvPr>
          <p:cNvSpPr>
            <a:spLocks noGrp="1"/>
          </p:cNvSpPr>
          <p:nvPr>
            <p:ph type="title"/>
          </p:nvPr>
        </p:nvSpPr>
        <p:spPr/>
        <p:txBody>
          <a:bodyPr/>
          <a:lstStyle/>
          <a:p>
            <a:r>
              <a:rPr lang="en-US" dirty="0"/>
              <a:t>Constantinople</a:t>
            </a:r>
          </a:p>
        </p:txBody>
      </p:sp>
      <p:sp>
        <p:nvSpPr>
          <p:cNvPr id="3" name="Content Placeholder 2">
            <a:extLst>
              <a:ext uri="{FF2B5EF4-FFF2-40B4-BE49-F238E27FC236}">
                <a16:creationId xmlns:a16="http://schemas.microsoft.com/office/drawing/2014/main" id="{66008F79-9CA9-F341-82A1-C0B0FDBF5DA5}"/>
              </a:ext>
            </a:extLst>
          </p:cNvPr>
          <p:cNvSpPr>
            <a:spLocks noGrp="1"/>
          </p:cNvSpPr>
          <p:nvPr>
            <p:ph sz="quarter" idx="13"/>
          </p:nvPr>
        </p:nvSpPr>
        <p:spPr/>
        <p:txBody>
          <a:bodyPr>
            <a:normAutofit fontScale="92500" lnSpcReduction="20000"/>
          </a:bodyPr>
          <a:lstStyle/>
          <a:p>
            <a:r>
              <a:rPr lang="en-US" dirty="0"/>
              <a:t>Constantinople was also easy to defend.</a:t>
            </a:r>
          </a:p>
          <a:p>
            <a:r>
              <a:rPr lang="en-US" dirty="0"/>
              <a:t>Because it was located on. Peninsula, Constantinople was protected on 3 sides by the sea, and a large wall protected it’s 4</a:t>
            </a:r>
            <a:r>
              <a:rPr lang="en-US" baseline="30000" dirty="0"/>
              <a:t>th</a:t>
            </a:r>
            <a:r>
              <a:rPr lang="en-US" dirty="0"/>
              <a:t> side</a:t>
            </a:r>
          </a:p>
          <a:p>
            <a:r>
              <a:rPr lang="en-US" dirty="0"/>
              <a:t>Surprise attacks were not easily carried out on Constantinople.</a:t>
            </a:r>
          </a:p>
          <a:p>
            <a:pPr fontAlgn="base"/>
            <a:r>
              <a:rPr lang="en-US" b="1" dirty="0"/>
              <a:t>What Cultural Influences Shaped the Byzantines?</a:t>
            </a:r>
            <a:endParaRPr lang="en-US" dirty="0"/>
          </a:p>
          <a:p>
            <a:r>
              <a:rPr lang="en-US" dirty="0"/>
              <a:t>Constantinople at first resembled other cities in the Roman Empire. The "New Rome," as it was called, had government buildings and palaces built in the Roman style. The city also had an oval arena called the Hippodrome (HIHP • uh • </a:t>
            </a:r>
            <a:r>
              <a:rPr lang="en-US" dirty="0" err="1"/>
              <a:t>drohm</a:t>
            </a:r>
            <a:r>
              <a:rPr lang="en-US" dirty="0"/>
              <a:t>) where chariot races and other events were held.</a:t>
            </a:r>
          </a:p>
        </p:txBody>
      </p:sp>
    </p:spTree>
    <p:extLst>
      <p:ext uri="{BB962C8B-B14F-4D97-AF65-F5344CB8AC3E}">
        <p14:creationId xmlns:p14="http://schemas.microsoft.com/office/powerpoint/2010/main" val="39598682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A7A6B0-20CE-C142-B0B8-A505E4EE8303}"/>
              </a:ext>
            </a:extLst>
          </p:cNvPr>
          <p:cNvSpPr>
            <a:spLocks noGrp="1"/>
          </p:cNvSpPr>
          <p:nvPr>
            <p:ph type="title"/>
          </p:nvPr>
        </p:nvSpPr>
        <p:spPr/>
        <p:txBody>
          <a:bodyPr/>
          <a:lstStyle/>
          <a:p>
            <a:r>
              <a:rPr lang="en-US" b="1" dirty="0"/>
              <a:t>What Cultural Influences Shaped the Byzantines?</a:t>
            </a:r>
            <a:br>
              <a:rPr lang="en-US" dirty="0"/>
            </a:br>
            <a:endParaRPr lang="en-US" dirty="0"/>
          </a:p>
        </p:txBody>
      </p:sp>
      <p:sp>
        <p:nvSpPr>
          <p:cNvPr id="3" name="Content Placeholder 2">
            <a:extLst>
              <a:ext uri="{FF2B5EF4-FFF2-40B4-BE49-F238E27FC236}">
                <a16:creationId xmlns:a16="http://schemas.microsoft.com/office/drawing/2014/main" id="{BAF22CE6-23C2-C344-A331-F65368ECAE7B}"/>
              </a:ext>
            </a:extLst>
          </p:cNvPr>
          <p:cNvSpPr>
            <a:spLocks noGrp="1"/>
          </p:cNvSpPr>
          <p:nvPr>
            <p:ph sz="quarter" idx="13"/>
          </p:nvPr>
        </p:nvSpPr>
        <p:spPr/>
        <p:txBody>
          <a:bodyPr>
            <a:normAutofit fontScale="77500" lnSpcReduction="20000"/>
          </a:bodyPr>
          <a:lstStyle/>
          <a:p>
            <a:r>
              <a:rPr lang="en-US" dirty="0"/>
              <a:t>Rome influenced the political and social life of the Byzantine Empire</a:t>
            </a:r>
          </a:p>
          <a:p>
            <a:r>
              <a:rPr lang="en-US" dirty="0"/>
              <a:t>Emperors spoke Latin and enforced Roman laws.</a:t>
            </a:r>
          </a:p>
          <a:p>
            <a:pPr fontAlgn="base"/>
            <a:r>
              <a:rPr lang="en-US" dirty="0"/>
              <a:t> the government gave the empire's poor people free bread and entertainment shows.</a:t>
            </a:r>
          </a:p>
          <a:p>
            <a:r>
              <a:rPr lang="en-US" dirty="0"/>
              <a:t>Eventually this roman influence began to change, and Greek influences become more prominent</a:t>
            </a:r>
          </a:p>
          <a:p>
            <a:r>
              <a:rPr lang="en-US" dirty="0">
                <a:solidFill>
                  <a:srgbClr val="FF0000"/>
                </a:solidFill>
              </a:rPr>
              <a:t>Most Byzantines spoke Greek, and Byzantine emperors and officials also began to speak Greek instead of Latin.</a:t>
            </a:r>
          </a:p>
          <a:p>
            <a:r>
              <a:rPr lang="en-US" dirty="0"/>
              <a:t>The ideas of non-Greek peoples, like the Egyptians and the Slavs, also shaped Byzantine life. </a:t>
            </a:r>
          </a:p>
          <a:p>
            <a:r>
              <a:rPr lang="en-US" dirty="0"/>
              <a:t>Still other customs came from Persia to the east. All of these cultures blended together to form the Byzantine civilization.</a:t>
            </a:r>
            <a:br>
              <a:rPr lang="en-US" dirty="0"/>
            </a:br>
            <a:endParaRPr lang="en-US" dirty="0"/>
          </a:p>
        </p:txBody>
      </p:sp>
    </p:spTree>
    <p:extLst>
      <p:ext uri="{BB962C8B-B14F-4D97-AF65-F5344CB8AC3E}">
        <p14:creationId xmlns:p14="http://schemas.microsoft.com/office/powerpoint/2010/main" val="17710468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98A882-9EF2-C740-9A28-D57B362E9FAA}"/>
              </a:ext>
            </a:extLst>
          </p:cNvPr>
          <p:cNvSpPr>
            <a:spLocks noGrp="1"/>
          </p:cNvSpPr>
          <p:nvPr>
            <p:ph type="title"/>
          </p:nvPr>
        </p:nvSpPr>
        <p:spPr/>
        <p:txBody>
          <a:bodyPr/>
          <a:lstStyle/>
          <a:p>
            <a:r>
              <a:rPr lang="en-US" b="1" dirty="0"/>
              <a:t>What Cultural Influences Shaped the Byzantines?</a:t>
            </a:r>
            <a:endParaRPr lang="en-US" dirty="0"/>
          </a:p>
        </p:txBody>
      </p:sp>
      <p:sp>
        <p:nvSpPr>
          <p:cNvPr id="3" name="Content Placeholder 2">
            <a:extLst>
              <a:ext uri="{FF2B5EF4-FFF2-40B4-BE49-F238E27FC236}">
                <a16:creationId xmlns:a16="http://schemas.microsoft.com/office/drawing/2014/main" id="{4AFACD3E-81B7-5442-BA3D-2BD87669E755}"/>
              </a:ext>
            </a:extLst>
          </p:cNvPr>
          <p:cNvSpPr>
            <a:spLocks noGrp="1"/>
          </p:cNvSpPr>
          <p:nvPr>
            <p:ph sz="quarter" idx="13"/>
          </p:nvPr>
        </p:nvSpPr>
        <p:spPr/>
        <p:txBody>
          <a:bodyPr>
            <a:normAutofit lnSpcReduction="10000"/>
          </a:bodyPr>
          <a:lstStyle/>
          <a:p>
            <a:pPr fontAlgn="base"/>
            <a:r>
              <a:rPr lang="en-US" dirty="0"/>
              <a:t>Between </a:t>
            </a:r>
            <a:r>
              <a:rPr lang="en-US" cap="small" dirty="0" err="1"/>
              <a:t>a.d.</a:t>
            </a:r>
            <a:r>
              <a:rPr lang="en-US" dirty="0"/>
              <a:t> 500 and </a:t>
            </a:r>
            <a:r>
              <a:rPr lang="en-US" cap="small" dirty="0" err="1"/>
              <a:t>a.d.</a:t>
            </a:r>
            <a:r>
              <a:rPr lang="en-US" dirty="0"/>
              <a:t> 1200, the Byzantines developed one of the world's most advanced civilizations. </a:t>
            </a:r>
          </a:p>
          <a:p>
            <a:pPr fontAlgn="base"/>
            <a:r>
              <a:rPr lang="en-US" dirty="0"/>
              <a:t>They preserved and passed on Greek culture and Roman law to other peoples. </a:t>
            </a:r>
          </a:p>
          <a:p>
            <a:pPr fontAlgn="base"/>
            <a:r>
              <a:rPr lang="en-US" dirty="0"/>
              <a:t>As you will learn, they also brought Christianity to people in Eastern Europe.</a:t>
            </a:r>
          </a:p>
          <a:p>
            <a:pPr fontAlgn="base"/>
            <a:r>
              <a:rPr lang="en-US" dirty="0"/>
              <a:t>FA Check: Why was Constantinople important to the Byzantine Empire? (Turn and talk to an elbow partner.)</a:t>
            </a:r>
          </a:p>
          <a:p>
            <a:pPr fontAlgn="base"/>
            <a:br>
              <a:rPr lang="en-US" dirty="0"/>
            </a:br>
            <a:endParaRPr lang="en-US" dirty="0"/>
          </a:p>
          <a:p>
            <a:endParaRPr lang="en-US" dirty="0"/>
          </a:p>
        </p:txBody>
      </p:sp>
    </p:spTree>
    <p:extLst>
      <p:ext uri="{BB962C8B-B14F-4D97-AF65-F5344CB8AC3E}">
        <p14:creationId xmlns:p14="http://schemas.microsoft.com/office/powerpoint/2010/main" val="1782962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339BFC-C2ED-9A48-9209-5A6B34C95F23}"/>
              </a:ext>
            </a:extLst>
          </p:cNvPr>
          <p:cNvSpPr>
            <a:spLocks noGrp="1"/>
          </p:cNvSpPr>
          <p:nvPr>
            <p:ph type="title"/>
          </p:nvPr>
        </p:nvSpPr>
        <p:spPr/>
        <p:txBody>
          <a:bodyPr>
            <a:normAutofit fontScale="90000"/>
          </a:bodyPr>
          <a:lstStyle/>
          <a:p>
            <a:pPr fontAlgn="base"/>
            <a:r>
              <a:rPr lang="en-US" b="1" dirty="0"/>
              <a:t>Justinian's Rule</a:t>
            </a:r>
            <a:br>
              <a:rPr lang="en-US" b="1" dirty="0"/>
            </a:br>
            <a:br>
              <a:rPr lang="en-US" b="1" i="1" dirty="0"/>
            </a:br>
            <a:br>
              <a:rPr lang="en-US" dirty="0"/>
            </a:br>
            <a:endParaRPr lang="en-US" dirty="0"/>
          </a:p>
        </p:txBody>
      </p:sp>
      <p:sp>
        <p:nvSpPr>
          <p:cNvPr id="3" name="Content Placeholder 2">
            <a:extLst>
              <a:ext uri="{FF2B5EF4-FFF2-40B4-BE49-F238E27FC236}">
                <a16:creationId xmlns:a16="http://schemas.microsoft.com/office/drawing/2014/main" id="{390FCF40-630B-6F40-89C4-8E57A5C79A2F}"/>
              </a:ext>
            </a:extLst>
          </p:cNvPr>
          <p:cNvSpPr>
            <a:spLocks noGrp="1"/>
          </p:cNvSpPr>
          <p:nvPr>
            <p:ph sz="quarter" idx="13"/>
          </p:nvPr>
        </p:nvSpPr>
        <p:spPr>
          <a:xfrm>
            <a:off x="913774" y="2319454"/>
            <a:ext cx="10363826" cy="3471746"/>
          </a:xfrm>
        </p:spPr>
        <p:txBody>
          <a:bodyPr>
            <a:normAutofit/>
          </a:bodyPr>
          <a:lstStyle/>
          <a:p>
            <a:pPr marL="0" indent="0">
              <a:buNone/>
            </a:pPr>
            <a:r>
              <a:rPr lang="en-US" b="1" i="1" dirty="0"/>
              <a:t>How did Emperor Justinian and Empress Theodora strengthen the Byzantine Empire?</a:t>
            </a:r>
          </a:p>
          <a:p>
            <a:r>
              <a:rPr lang="en-US" dirty="0"/>
              <a:t>Justinian ruled the Byzantine Empire at the height of its power. </a:t>
            </a:r>
          </a:p>
          <a:p>
            <a:r>
              <a:rPr lang="en-US" dirty="0"/>
              <a:t>He was A skilled general and a strong leader, Justinian ruled from </a:t>
            </a:r>
            <a:r>
              <a:rPr lang="en-US" cap="small" dirty="0" err="1"/>
              <a:t>a.d.</a:t>
            </a:r>
            <a:r>
              <a:rPr lang="en-US" dirty="0"/>
              <a:t> 527 until </a:t>
            </a:r>
            <a:r>
              <a:rPr lang="en-US" cap="small" dirty="0" err="1"/>
              <a:t>a.d.</a:t>
            </a:r>
            <a:r>
              <a:rPr lang="en-US" dirty="0"/>
              <a:t> 565. </a:t>
            </a:r>
          </a:p>
          <a:p>
            <a:pPr fontAlgn="base"/>
            <a:r>
              <a:rPr lang="en-US" dirty="0"/>
              <a:t>Many historians view Justinian as the greatest Byzantine emperor.</a:t>
            </a:r>
            <a:br>
              <a:rPr lang="en-US" dirty="0"/>
            </a:br>
            <a:endParaRPr lang="en-US" dirty="0"/>
          </a:p>
        </p:txBody>
      </p:sp>
    </p:spTree>
    <p:extLst>
      <p:ext uri="{BB962C8B-B14F-4D97-AF65-F5344CB8AC3E}">
        <p14:creationId xmlns:p14="http://schemas.microsoft.com/office/powerpoint/2010/main" val="2824680969"/>
      </p:ext>
    </p:extLst>
  </p:cSld>
  <p:clrMapOvr>
    <a:masterClrMapping/>
  </p:clrMapOvr>
</p:sld>
</file>

<file path=ppt/theme/theme1.xml><?xml version="1.0" encoding="utf-8"?>
<a:theme xmlns:a="http://schemas.openxmlformats.org/drawingml/2006/main" name="Droplet">
  <a:themeElements>
    <a:clrScheme name="Droplet">
      <a:dk1>
        <a:sysClr val="windowText" lastClr="000000"/>
      </a:dk1>
      <a:lt1>
        <a:sysClr val="window" lastClr="FFFFFF"/>
      </a:lt1>
      <a:dk2>
        <a:srgbClr val="355071"/>
      </a:dk2>
      <a:lt2>
        <a:srgbClr val="AABED7"/>
      </a:lt2>
      <a:accent1>
        <a:srgbClr val="2FA3EE"/>
      </a:accent1>
      <a:accent2>
        <a:srgbClr val="4BCAAD"/>
      </a:accent2>
      <a:accent3>
        <a:srgbClr val="86C157"/>
      </a:accent3>
      <a:accent4>
        <a:srgbClr val="D99C3F"/>
      </a:accent4>
      <a:accent5>
        <a:srgbClr val="CE6633"/>
      </a:accent5>
      <a:accent6>
        <a:srgbClr val="A35DD1"/>
      </a:accent6>
      <a:hlink>
        <a:srgbClr val="56BCFE"/>
      </a:hlink>
      <a:folHlink>
        <a:srgbClr val="97C5E3"/>
      </a:folHlink>
    </a:clrScheme>
    <a:fontScheme name="Drople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roplet">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130000"/>
                <a:satMod val="150000"/>
                <a:lumMod val="112000"/>
              </a:schemeClr>
            </a:gs>
            <a:gs pos="100000">
              <a:schemeClr val="phClr">
                <a:shade val="92000"/>
                <a:satMod val="140000"/>
                <a:lumMod val="110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A633B6A3-9E7F-4C10-9C98-2517A3134361}"/>
    </a:ext>
  </a:extLst>
</a:theme>
</file>

<file path=docProps/app.xml><?xml version="1.0" encoding="utf-8"?>
<Properties xmlns="http://schemas.openxmlformats.org/officeDocument/2006/extended-properties" xmlns:vt="http://schemas.openxmlformats.org/officeDocument/2006/docPropsVTypes">
  <Template>{A24E6A84-8B7A-EE42-BE04-D837C39DC2C5}tf10001073</Template>
  <TotalTime>32</TotalTime>
  <Words>582</Words>
  <Application>Microsoft Macintosh PowerPoint</Application>
  <PresentationFormat>Widescreen</PresentationFormat>
  <Paragraphs>72</Paragraphs>
  <Slides>13</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13</vt:i4>
      </vt:variant>
    </vt:vector>
  </HeadingPairs>
  <TitlesOfParts>
    <vt:vector size="16" baseType="lpstr">
      <vt:lpstr>Arial</vt:lpstr>
      <vt:lpstr>Tw Cen MT</vt:lpstr>
      <vt:lpstr>Droplet</vt:lpstr>
      <vt:lpstr>Chapter 3 lesson 2</vt:lpstr>
      <vt:lpstr>Friday’s bellwork</vt:lpstr>
      <vt:lpstr>Chapter 3 lesson 1:  Byzantine Empire</vt:lpstr>
      <vt:lpstr>The new rome </vt:lpstr>
      <vt:lpstr>Constantinople </vt:lpstr>
      <vt:lpstr>Constantinople</vt:lpstr>
      <vt:lpstr>What Cultural Influences Shaped the Byzantines? </vt:lpstr>
      <vt:lpstr>What Cultural Influences Shaped the Byzantines?</vt:lpstr>
      <vt:lpstr>Justinian's Rule   </vt:lpstr>
      <vt:lpstr>Justinian's Rule</vt:lpstr>
      <vt:lpstr>Justinian's Legal Reforms</vt:lpstr>
      <vt:lpstr>Byzantine Arts</vt:lpstr>
      <vt:lpstr>Military conquest</vt:lpstr>
    </vt:vector>
  </TitlesOfParts>
  <Company/>
  <LinksUpToDate>false</LinksUpToDate>
  <SharedDoc>false</SharedDoc>
  <HyperlinksChanged>false</HyperlinksChanged>
  <AppVersion>16.0012</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3 lesson 2</dc:title>
  <dc:creator>Tanya Dodson</dc:creator>
  <cp:lastModifiedBy>Tanya Dodson</cp:lastModifiedBy>
  <cp:revision>5</cp:revision>
  <dcterms:created xsi:type="dcterms:W3CDTF">2018-08-17T12:35:40Z</dcterms:created>
  <dcterms:modified xsi:type="dcterms:W3CDTF">2018-08-17T13:07:58Z</dcterms:modified>
</cp:coreProperties>
</file>