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89" r:id="rId3"/>
    <p:sldId id="293" r:id="rId4"/>
    <p:sldId id="258" r:id="rId5"/>
    <p:sldId id="257" r:id="rId6"/>
    <p:sldId id="261" r:id="rId7"/>
    <p:sldId id="259" r:id="rId8"/>
    <p:sldId id="260" r:id="rId9"/>
    <p:sldId id="263" r:id="rId10"/>
    <p:sldId id="262" r:id="rId11"/>
    <p:sldId id="264" r:id="rId12"/>
    <p:sldId id="290" r:id="rId13"/>
    <p:sldId id="291" r:id="rId14"/>
    <p:sldId id="292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87"/>
  </p:normalViewPr>
  <p:slideViewPr>
    <p:cSldViewPr>
      <p:cViewPr varScale="1">
        <p:scale>
          <a:sx n="85" d="100"/>
          <a:sy n="85" d="100"/>
        </p:scale>
        <p:origin x="12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B77D7-84DD-4A86-85CA-FB04038D493E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6C2A1-3152-4FD2-B29C-E4A98FFDAD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2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6C2A1-3152-4FD2-B29C-E4A98FFDAD8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FABD9BAB-CDE8-8D44-93B8-3E96A504A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7E8A2D9-A026-2342-AB78-D5D52A49CC06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9ED5A5C-E665-FA4E-8401-AC9465C88E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538CD21-CAC5-8046-BF76-526981EBA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24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117EB10B-A625-44B0-9F32-D42B74FE1ECC}" type="datetimeFigureOut">
              <a:rPr lang="en-US" smtClean="0"/>
              <a:pPr/>
              <a:t>8/7/18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93F8C8BB-E43C-4EA6-B643-64E5DD708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Time Lines </a:t>
            </a:r>
          </a:p>
        </p:txBody>
      </p:sp>
      <p:pic>
        <p:nvPicPr>
          <p:cNvPr id="1026" name="Picture 2" descr="C:\Users\Hazlerig\AppData\Local\Microsoft\Windows\Temporary Internet Files\Content.IE5\KS65GX7A\MC90028997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667000"/>
            <a:ext cx="1899719" cy="2583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A.D. and C.E.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/>
              <a:t>A.D.</a:t>
            </a:r>
            <a:r>
              <a:rPr lang="en-US" dirty="0"/>
              <a:t> means “anno Domini” a Latin phrase meaning “in the year of the Lord.”  </a:t>
            </a:r>
          </a:p>
          <a:p>
            <a:r>
              <a:rPr lang="en-US" dirty="0"/>
              <a:t>This abbreviation tells how many years have passed since the birth of Jesus Christ.</a:t>
            </a:r>
          </a:p>
          <a:p>
            <a:r>
              <a:rPr lang="en-US" u="sng" dirty="0"/>
              <a:t>C.E.</a:t>
            </a:r>
            <a:r>
              <a:rPr lang="en-US" dirty="0"/>
              <a:t> stands for “Common Era”</a:t>
            </a:r>
          </a:p>
          <a:p>
            <a:r>
              <a:rPr lang="en-US" dirty="0"/>
              <a:t>A.D. and C.E. refer to the same years.</a:t>
            </a:r>
          </a:p>
          <a:p>
            <a:r>
              <a:rPr lang="en-US" dirty="0"/>
              <a:t>Reading A.D. dates are easy because we do it often.  </a:t>
            </a:r>
          </a:p>
          <a:p>
            <a:r>
              <a:rPr lang="en-US" dirty="0"/>
              <a:t>The </a:t>
            </a:r>
            <a:r>
              <a:rPr lang="en-US" i="1" dirty="0"/>
              <a:t>higher</a:t>
            </a:r>
            <a:r>
              <a:rPr lang="en-US" dirty="0"/>
              <a:t> the number the more </a:t>
            </a:r>
            <a:r>
              <a:rPr lang="en-US" i="1" dirty="0"/>
              <a:t>recent</a:t>
            </a:r>
            <a:r>
              <a:rPr lang="en-US" dirty="0"/>
              <a:t> the time in history.</a:t>
            </a:r>
          </a:p>
          <a:p>
            <a:r>
              <a:rPr lang="en-US" dirty="0"/>
              <a:t>The </a:t>
            </a:r>
            <a:r>
              <a:rPr lang="en-US" i="1" dirty="0"/>
              <a:t>lower</a:t>
            </a:r>
            <a:r>
              <a:rPr lang="en-US" dirty="0"/>
              <a:t> the number the </a:t>
            </a:r>
            <a:r>
              <a:rPr lang="en-US" i="1" dirty="0"/>
              <a:t>earlier</a:t>
            </a:r>
            <a:r>
              <a:rPr lang="en-US" dirty="0"/>
              <a:t> the time in history.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of A.D.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A.D. 1993 is more recent than A.D. 1920</a:t>
            </a:r>
          </a:p>
          <a:p>
            <a:r>
              <a:rPr lang="en-US" dirty="0"/>
              <a:t>An event that took place in A.D. 150 happened 150 years after Christ was born.  </a:t>
            </a:r>
          </a:p>
          <a:p>
            <a:r>
              <a:rPr lang="en-US" dirty="0"/>
              <a:t>Traditional date of the birth of Jesus is A.D. 1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6" name="Picture 6" descr="C:\Users\Hazlerig\AppData\Local\Microsoft\Windows\Temporary Internet Files\Content.IE5\7QRV6H98\MC90044709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267200"/>
            <a:ext cx="1166931" cy="2057400"/>
          </a:xfrm>
          <a:prstGeom prst="rect">
            <a:avLst/>
          </a:prstGeom>
          <a:noFill/>
        </p:spPr>
      </p:pic>
      <p:pic>
        <p:nvPicPr>
          <p:cNvPr id="5128" name="Picture 8" descr="C:\Users\Hazlerig\AppData\Local\Microsoft\Windows\Temporary Internet Files\Content.IE5\KS65GX7A\MP90043835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419600"/>
            <a:ext cx="2173167" cy="145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E97356D-7807-0640-8C09-447F338D2C57}"/>
              </a:ext>
            </a:extLst>
          </p:cNvPr>
          <p:cNvCxnSpPr/>
          <p:nvPr/>
        </p:nvCxnSpPr>
        <p:spPr>
          <a:xfrm>
            <a:off x="914400" y="2971800"/>
            <a:ext cx="7315200" cy="15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06" name="TextBox 8">
            <a:extLst>
              <a:ext uri="{FF2B5EF4-FFF2-40B4-BE49-F238E27FC236}">
                <a16:creationId xmlns:a16="http://schemas.microsoft.com/office/drawing/2014/main" id="{EECA5A26-664B-AB42-9BC7-A2C37444A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00"/>
                </a:solidFill>
              </a:rPr>
              <a:t>BC on a timeline = Before Christ</a:t>
            </a:r>
          </a:p>
          <a:p>
            <a:pPr eaLnBrk="1" hangingPunct="1"/>
            <a:r>
              <a:rPr lang="en-US" altLang="en-US" sz="3600" b="1">
                <a:solidFill>
                  <a:srgbClr val="000000"/>
                </a:solidFill>
              </a:rPr>
              <a:t>BCE = Before Common Era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04ABA2-6A5F-F54A-B980-A9EACB3AB80A}"/>
              </a:ext>
            </a:extLst>
          </p:cNvPr>
          <p:cNvCxnSpPr/>
          <p:nvPr/>
        </p:nvCxnSpPr>
        <p:spPr>
          <a:xfrm rot="5400000">
            <a:off x="1410494" y="30091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FAC443-D004-0A40-83DB-84758EDACDC3}"/>
              </a:ext>
            </a:extLst>
          </p:cNvPr>
          <p:cNvCxnSpPr/>
          <p:nvPr/>
        </p:nvCxnSpPr>
        <p:spPr>
          <a:xfrm rot="5400000">
            <a:off x="3848894" y="30091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42B9F1-600D-404F-9DE8-3A058A752645}"/>
              </a:ext>
            </a:extLst>
          </p:cNvPr>
          <p:cNvCxnSpPr/>
          <p:nvPr/>
        </p:nvCxnSpPr>
        <p:spPr>
          <a:xfrm rot="5400000">
            <a:off x="6820694" y="30091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0" name="TextBox 13">
            <a:extLst>
              <a:ext uri="{FF2B5EF4-FFF2-40B4-BE49-F238E27FC236}">
                <a16:creationId xmlns:a16="http://schemas.microsoft.com/office/drawing/2014/main" id="{6923E115-CA1B-D347-91E6-EE68E6EFF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2000 BC</a:t>
            </a:r>
          </a:p>
        </p:txBody>
      </p:sp>
      <p:sp>
        <p:nvSpPr>
          <p:cNvPr id="21511" name="TextBox 14">
            <a:extLst>
              <a:ext uri="{FF2B5EF4-FFF2-40B4-BE49-F238E27FC236}">
                <a16:creationId xmlns:a16="http://schemas.microsoft.com/office/drawing/2014/main" id="{526A41ED-79FE-D241-AB57-9F04575F6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814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800 BC</a:t>
            </a:r>
          </a:p>
        </p:txBody>
      </p:sp>
      <p:sp>
        <p:nvSpPr>
          <p:cNvPr id="21512" name="TextBox 15">
            <a:extLst>
              <a:ext uri="{FF2B5EF4-FFF2-40B4-BE49-F238E27FC236}">
                <a16:creationId xmlns:a16="http://schemas.microsoft.com/office/drawing/2014/main" id="{C3999037-F868-844D-B58F-DD2CAA7DB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5814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1500 BC</a:t>
            </a:r>
          </a:p>
        </p:txBody>
      </p:sp>
      <p:sp>
        <p:nvSpPr>
          <p:cNvPr id="17" name="Circular Arrow 16">
            <a:extLst>
              <a:ext uri="{FF2B5EF4-FFF2-40B4-BE49-F238E27FC236}">
                <a16:creationId xmlns:a16="http://schemas.microsoft.com/office/drawing/2014/main" id="{6C0A7EFE-53E4-2E43-866D-B293B9262115}"/>
              </a:ext>
            </a:extLst>
          </p:cNvPr>
          <p:cNvSpPr/>
          <p:nvPr/>
        </p:nvSpPr>
        <p:spPr>
          <a:xfrm rot="153007">
            <a:off x="1981200" y="1752600"/>
            <a:ext cx="2057400" cy="1524000"/>
          </a:xfrm>
          <a:prstGeom prst="circular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516" name="TextBox 17">
            <a:extLst>
              <a:ext uri="{FF2B5EF4-FFF2-40B4-BE49-F238E27FC236}">
                <a16:creationId xmlns:a16="http://schemas.microsoft.com/office/drawing/2014/main" id="{516ABF25-CD8E-2346-A4B5-BACE1FED7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514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500 years</a:t>
            </a:r>
          </a:p>
        </p:txBody>
      </p:sp>
      <p:sp>
        <p:nvSpPr>
          <p:cNvPr id="21517" name="TextBox 18">
            <a:extLst>
              <a:ext uri="{FF2B5EF4-FFF2-40B4-BE49-F238E27FC236}">
                <a16:creationId xmlns:a16="http://schemas.microsoft.com/office/drawing/2014/main" id="{24B1D2BD-E10C-3347-AD5D-170797131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305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On a timeline, BC is like a negative number line.  As time moves forward, the numbers decrease until 1 BC. </a:t>
            </a:r>
          </a:p>
          <a:p>
            <a:pPr eaLnBrk="1" hangingPunct="1"/>
            <a:endParaRPr lang="en-US" altLang="en-US" b="1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To figure out how many years have passed between events, you must find the difference, or SUBTRACT the numbers.</a:t>
            </a:r>
          </a:p>
        </p:txBody>
      </p:sp>
    </p:spTree>
    <p:extLst>
      <p:ext uri="{BB962C8B-B14F-4D97-AF65-F5344CB8AC3E}">
        <p14:creationId xmlns:p14="http://schemas.microsoft.com/office/powerpoint/2010/main" val="489217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4F2AF72-EFEA-E648-957B-EDA664E54A8B}"/>
              </a:ext>
            </a:extLst>
          </p:cNvPr>
          <p:cNvCxnSpPr/>
          <p:nvPr/>
        </p:nvCxnSpPr>
        <p:spPr>
          <a:xfrm>
            <a:off x="990600" y="3200400"/>
            <a:ext cx="7315200" cy="15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0" name="TextBox 8">
            <a:extLst>
              <a:ext uri="{FF2B5EF4-FFF2-40B4-BE49-F238E27FC236}">
                <a16:creationId xmlns:a16="http://schemas.microsoft.com/office/drawing/2014/main" id="{3C1EB370-6EC1-8446-9A8B-8B1494CE9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8153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00"/>
                </a:solidFill>
              </a:rPr>
              <a:t>AD on a timeline = Anno Domini </a:t>
            </a: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which is Latin for </a:t>
            </a:r>
            <a:r>
              <a:rPr lang="ja-JP" altLang="en-US" sz="2800" b="1">
                <a:solidFill>
                  <a:srgbClr val="000000"/>
                </a:solidFill>
              </a:rPr>
              <a:t>“</a:t>
            </a:r>
            <a:r>
              <a:rPr lang="en-US" altLang="ja-JP" sz="2800" b="1">
                <a:solidFill>
                  <a:srgbClr val="000000"/>
                </a:solidFill>
              </a:rPr>
              <a:t>in the year of our Lord</a:t>
            </a:r>
            <a:r>
              <a:rPr lang="ja-JP" altLang="en-US" sz="2800" b="1">
                <a:solidFill>
                  <a:srgbClr val="000000"/>
                </a:solidFill>
              </a:rPr>
              <a:t>”</a:t>
            </a:r>
            <a:endParaRPr lang="en-US" altLang="ja-JP" sz="2800" b="1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3600" b="1">
                <a:solidFill>
                  <a:srgbClr val="000000"/>
                </a:solidFill>
              </a:rPr>
              <a:t>CE = Common Era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072E1D-E87F-0A4B-9833-6DDC2A27FF2D}"/>
              </a:ext>
            </a:extLst>
          </p:cNvPr>
          <p:cNvCxnSpPr/>
          <p:nvPr/>
        </p:nvCxnSpPr>
        <p:spPr>
          <a:xfrm rot="5400000">
            <a:off x="1410494" y="31615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F490E5-A433-6A42-8E56-1893BFF50895}"/>
              </a:ext>
            </a:extLst>
          </p:cNvPr>
          <p:cNvCxnSpPr/>
          <p:nvPr/>
        </p:nvCxnSpPr>
        <p:spPr>
          <a:xfrm rot="5400000">
            <a:off x="3696494" y="31615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9EE7DC-9155-A84B-A05A-B3E7B8EA6731}"/>
              </a:ext>
            </a:extLst>
          </p:cNvPr>
          <p:cNvCxnSpPr/>
          <p:nvPr/>
        </p:nvCxnSpPr>
        <p:spPr>
          <a:xfrm rot="5400000">
            <a:off x="6820694" y="31615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4" name="TextBox 13">
            <a:extLst>
              <a:ext uri="{FF2B5EF4-FFF2-40B4-BE49-F238E27FC236}">
                <a16:creationId xmlns:a16="http://schemas.microsoft.com/office/drawing/2014/main" id="{51CC7BDB-57DB-E647-ACEB-9526D6A65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7338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 600 AD</a:t>
            </a:r>
          </a:p>
        </p:txBody>
      </p:sp>
      <p:sp>
        <p:nvSpPr>
          <p:cNvPr id="22535" name="TextBox 14">
            <a:extLst>
              <a:ext uri="{FF2B5EF4-FFF2-40B4-BE49-F238E27FC236}">
                <a16:creationId xmlns:a16="http://schemas.microsoft.com/office/drawing/2014/main" id="{9C764F55-9C3C-7B4C-A7B7-9A0625C47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7338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 1800 AD</a:t>
            </a:r>
          </a:p>
        </p:txBody>
      </p:sp>
      <p:sp>
        <p:nvSpPr>
          <p:cNvPr id="22536" name="TextBox 15">
            <a:extLst>
              <a:ext uri="{FF2B5EF4-FFF2-40B4-BE49-F238E27FC236}">
                <a16:creationId xmlns:a16="http://schemas.microsoft.com/office/drawing/2014/main" id="{58927735-3677-A641-ADAA-44B2AEF87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1100 AD</a:t>
            </a:r>
          </a:p>
        </p:txBody>
      </p:sp>
      <p:sp>
        <p:nvSpPr>
          <p:cNvPr id="17" name="Circular Arrow 16">
            <a:extLst>
              <a:ext uri="{FF2B5EF4-FFF2-40B4-BE49-F238E27FC236}">
                <a16:creationId xmlns:a16="http://schemas.microsoft.com/office/drawing/2014/main" id="{2CCE1704-92D5-E344-A619-CB3B5F95953A}"/>
              </a:ext>
            </a:extLst>
          </p:cNvPr>
          <p:cNvSpPr/>
          <p:nvPr/>
        </p:nvSpPr>
        <p:spPr>
          <a:xfrm flipV="1">
            <a:off x="2133600" y="2667000"/>
            <a:ext cx="1905000" cy="1447800"/>
          </a:xfrm>
          <a:prstGeom prst="circular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40" name="TextBox 17">
            <a:extLst>
              <a:ext uri="{FF2B5EF4-FFF2-40B4-BE49-F238E27FC236}">
                <a16:creationId xmlns:a16="http://schemas.microsoft.com/office/drawing/2014/main" id="{B2FCE5E3-2F1F-BD47-92E3-DFFDD26E6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514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500 years</a:t>
            </a:r>
          </a:p>
        </p:txBody>
      </p:sp>
      <p:sp>
        <p:nvSpPr>
          <p:cNvPr id="22541" name="TextBox 20">
            <a:extLst>
              <a:ext uri="{FF2B5EF4-FFF2-40B4-BE49-F238E27FC236}">
                <a16:creationId xmlns:a16="http://schemas.microsoft.com/office/drawing/2014/main" id="{8AC32A05-06EA-8D45-A6A6-74C10EAFE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5344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On a timeline, AD is like a positive number line.  As the timeline goes forward, the numbers gets larger.</a:t>
            </a:r>
          </a:p>
          <a:p>
            <a:pPr eaLnBrk="1" hangingPunct="1"/>
            <a:endParaRPr lang="en-US" altLang="en-US" b="1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To figure out how many years have passed between events, you must find the difference, or SUBTRACT the numbers.</a:t>
            </a:r>
          </a:p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97887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CA0D2CD-3772-144D-9947-A3C2F4A824E1}"/>
              </a:ext>
            </a:extLst>
          </p:cNvPr>
          <p:cNvCxnSpPr/>
          <p:nvPr/>
        </p:nvCxnSpPr>
        <p:spPr>
          <a:xfrm>
            <a:off x="990600" y="3733800"/>
            <a:ext cx="7315200" cy="15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54" name="TextBox 8">
            <a:extLst>
              <a:ext uri="{FF2B5EF4-FFF2-40B4-BE49-F238E27FC236}">
                <a16:creationId xmlns:a16="http://schemas.microsoft.com/office/drawing/2014/main" id="{C90C4B1F-D1FE-DD4B-AF8D-8CB90E5F0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38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00"/>
                </a:solidFill>
              </a:rPr>
              <a:t>When calculating how many years have passed between events that go from BC to AD, you must ADD them together.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8856F3-7686-2941-A471-E01F762497B4}"/>
              </a:ext>
            </a:extLst>
          </p:cNvPr>
          <p:cNvCxnSpPr/>
          <p:nvPr/>
        </p:nvCxnSpPr>
        <p:spPr>
          <a:xfrm rot="5400000">
            <a:off x="1029494" y="36949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F5341A-8F60-5844-BA6C-EA8489BC5691}"/>
              </a:ext>
            </a:extLst>
          </p:cNvPr>
          <p:cNvCxnSpPr/>
          <p:nvPr/>
        </p:nvCxnSpPr>
        <p:spPr>
          <a:xfrm rot="5400000">
            <a:off x="2553494" y="36949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719F824-3F4D-9741-B112-A0208A8F83C0}"/>
              </a:ext>
            </a:extLst>
          </p:cNvPr>
          <p:cNvCxnSpPr/>
          <p:nvPr/>
        </p:nvCxnSpPr>
        <p:spPr>
          <a:xfrm rot="5400000">
            <a:off x="6896894" y="36949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58" name="TextBox 13">
            <a:extLst>
              <a:ext uri="{FF2B5EF4-FFF2-40B4-BE49-F238E27FC236}">
                <a16:creationId xmlns:a16="http://schemas.microsoft.com/office/drawing/2014/main" id="{9ACA954B-2E44-9F41-8FD3-01E637EFA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 600 BC</a:t>
            </a:r>
          </a:p>
        </p:txBody>
      </p:sp>
      <p:sp>
        <p:nvSpPr>
          <p:cNvPr id="23559" name="TextBox 14">
            <a:extLst>
              <a:ext uri="{FF2B5EF4-FFF2-40B4-BE49-F238E27FC236}">
                <a16:creationId xmlns:a16="http://schemas.microsoft.com/office/drawing/2014/main" id="{62000EB9-FE32-DA41-A0B8-8BF4270C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672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 600 AD</a:t>
            </a:r>
          </a:p>
        </p:txBody>
      </p:sp>
      <p:sp>
        <p:nvSpPr>
          <p:cNvPr id="23560" name="TextBox 15">
            <a:extLst>
              <a:ext uri="{FF2B5EF4-FFF2-40B4-BE49-F238E27FC236}">
                <a16:creationId xmlns:a16="http://schemas.microsoft.com/office/drawing/2014/main" id="{DBA25DD6-4BC7-254D-A53F-A50D6DF87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2672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300 AD</a:t>
            </a:r>
          </a:p>
        </p:txBody>
      </p:sp>
      <p:sp>
        <p:nvSpPr>
          <p:cNvPr id="17" name="Circular Arrow 16">
            <a:extLst>
              <a:ext uri="{FF2B5EF4-FFF2-40B4-BE49-F238E27FC236}">
                <a16:creationId xmlns:a16="http://schemas.microsoft.com/office/drawing/2014/main" id="{A32C5B0F-C576-1B4F-98B1-F8006B63AEEA}"/>
              </a:ext>
            </a:extLst>
          </p:cNvPr>
          <p:cNvSpPr/>
          <p:nvPr/>
        </p:nvSpPr>
        <p:spPr>
          <a:xfrm flipV="1">
            <a:off x="2971800" y="3657600"/>
            <a:ext cx="3200400" cy="2438400"/>
          </a:xfrm>
          <a:prstGeom prst="circular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64" name="TextBox 17">
            <a:extLst>
              <a:ext uri="{FF2B5EF4-FFF2-40B4-BE49-F238E27FC236}">
                <a16:creationId xmlns:a16="http://schemas.microsoft.com/office/drawing/2014/main" id="{FB45C3B4-B93A-0248-8680-5B9159498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667000"/>
            <a:ext cx="556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             </a:t>
            </a:r>
            <a:r>
              <a:rPr lang="en-US" altLang="en-US" sz="2000" b="1">
                <a:solidFill>
                  <a:srgbClr val="000000"/>
                </a:solidFill>
              </a:rPr>
              <a:t>300 years  +  300 years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3FDA70-72CA-BD46-84F9-73F7B59990CE}"/>
              </a:ext>
            </a:extLst>
          </p:cNvPr>
          <p:cNvCxnSpPr/>
          <p:nvPr/>
        </p:nvCxnSpPr>
        <p:spPr>
          <a:xfrm rot="5400000">
            <a:off x="4077494" y="36949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5DF6EFC-D242-FC4D-82ED-9971B7385762}"/>
              </a:ext>
            </a:extLst>
          </p:cNvPr>
          <p:cNvCxnSpPr/>
          <p:nvPr/>
        </p:nvCxnSpPr>
        <p:spPr>
          <a:xfrm rot="5400000">
            <a:off x="5449094" y="3694906"/>
            <a:ext cx="990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67" name="TextBox 20">
            <a:extLst>
              <a:ext uri="{FF2B5EF4-FFF2-40B4-BE49-F238E27FC236}">
                <a16:creationId xmlns:a16="http://schemas.microsoft.com/office/drawing/2014/main" id="{6E5CA7A4-F77D-C343-AB15-C559B40C7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2672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 300 BC</a:t>
            </a:r>
          </a:p>
        </p:txBody>
      </p:sp>
      <p:sp>
        <p:nvSpPr>
          <p:cNvPr id="23568" name="TextBox 21">
            <a:extLst>
              <a:ext uri="{FF2B5EF4-FFF2-40B4-BE49-F238E27FC236}">
                <a16:creationId xmlns:a16="http://schemas.microsoft.com/office/drawing/2014/main" id="{50DB4CBC-6365-2C46-9877-80B7DF785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2672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00"/>
                </a:solidFill>
              </a:rPr>
              <a:t>   0</a:t>
            </a:r>
          </a:p>
        </p:txBody>
      </p:sp>
      <p:sp>
        <p:nvSpPr>
          <p:cNvPr id="23569" name="TextBox 23">
            <a:extLst>
              <a:ext uri="{FF2B5EF4-FFF2-40B4-BE49-F238E27FC236}">
                <a16:creationId xmlns:a16="http://schemas.microsoft.com/office/drawing/2014/main" id="{21D1AF31-A217-7B47-991C-908592C19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9530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000000"/>
                </a:solidFill>
              </a:rPr>
              <a:t>600 years</a:t>
            </a:r>
          </a:p>
        </p:txBody>
      </p:sp>
    </p:spTree>
    <p:extLst>
      <p:ext uri="{BB962C8B-B14F-4D97-AF65-F5344CB8AC3E}">
        <p14:creationId xmlns:p14="http://schemas.microsoft.com/office/powerpoint/2010/main" val="655898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make a time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 straight line.</a:t>
            </a:r>
          </a:p>
          <a:p>
            <a:r>
              <a:rPr lang="en-US" dirty="0"/>
              <a:t>Determine the time to be illustrated.</a:t>
            </a:r>
          </a:p>
          <a:p>
            <a:r>
              <a:rPr lang="en-US" dirty="0"/>
              <a:t>The line should be divided into equal segments of decades, centuries etc.</a:t>
            </a:r>
          </a:p>
          <a:p>
            <a:r>
              <a:rPr lang="en-US" dirty="0"/>
              <a:t>Determine the events and add them to the line by date. Position the dates by the order they occurred in time.  This is known as </a:t>
            </a:r>
            <a:r>
              <a:rPr lang="en-US" u="sng" dirty="0"/>
              <a:t>chronology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Chronology- an arrangement (as of events) in order of occurrence</a:t>
            </a:r>
          </a:p>
          <a:p>
            <a:r>
              <a:rPr lang="en-US" dirty="0"/>
              <a:t>B.C. - means “before Christ”</a:t>
            </a:r>
          </a:p>
          <a:p>
            <a:r>
              <a:rPr lang="en-US" dirty="0"/>
              <a:t>B.C.E.- means “before the Common Era” </a:t>
            </a:r>
          </a:p>
          <a:p>
            <a:r>
              <a:rPr lang="en-US" dirty="0"/>
              <a:t>A.D. - means “anno Domini” a Latin phrase meaning “in the year of the Lord.” </a:t>
            </a:r>
          </a:p>
          <a:p>
            <a:r>
              <a:rPr lang="en-US" dirty="0"/>
              <a:t>C.E.- stands for “Common Era”</a:t>
            </a:r>
          </a:p>
          <a:p>
            <a:r>
              <a:rPr lang="en-US" dirty="0"/>
              <a:t>Circa- about or an approximate time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Gregorian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calendar that we use is the Gregorian calendar.  </a:t>
            </a:r>
          </a:p>
          <a:p>
            <a:r>
              <a:rPr lang="en-US" dirty="0"/>
              <a:t>In 1582, Christopher Clavius introduced our present calendar.  </a:t>
            </a:r>
          </a:p>
        </p:txBody>
      </p:sp>
      <p:pic>
        <p:nvPicPr>
          <p:cNvPr id="4098" name="Picture 2" descr="C:\Users\Hazlerig\AppData\Local\Microsoft\Windows\Temporary Internet Files\Content.IE5\7QRV6H98\MC9000603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962400"/>
            <a:ext cx="1181405" cy="1784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Independent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create a timeline using the dates you collected.  Put the dates in chronological order.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will share your timeline once everyone is complete.</a:t>
            </a:r>
          </a:p>
        </p:txBody>
      </p:sp>
      <p:pic>
        <p:nvPicPr>
          <p:cNvPr id="6148" name="Picture 4" descr="C:\Users\Hazlerig\AppData\Local\Microsoft\Windows\Temporary Internet Files\Content.IE5\K5PG5EJY\MC9000370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95599"/>
            <a:ext cx="2286000" cy="1341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B86A8-2C38-D544-AD09-7785A03B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A58EC-86FE-A545-A4DC-5662C7E02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will take one sheet of color paper from the middle of your group.</a:t>
            </a:r>
          </a:p>
          <a:p>
            <a:r>
              <a:rPr lang="en-US" dirty="0"/>
              <a:t>Make sure you use a pencil when creating your timeline. I have some rulers to help with drawing neat lines.</a:t>
            </a:r>
          </a:p>
          <a:p>
            <a:r>
              <a:rPr lang="en-US" dirty="0"/>
              <a:t>Arrange your dates from the earliest event to the most recent. </a:t>
            </a:r>
          </a:p>
          <a:p>
            <a:r>
              <a:rPr lang="en-US" dirty="0"/>
              <a:t>You make decorate your timeline once you are done.</a:t>
            </a:r>
          </a:p>
          <a:p>
            <a:r>
              <a:rPr lang="en-US" dirty="0"/>
              <a:t>We will share when everyone is done!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8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>
            <a:extLst>
              <a:ext uri="{FF2B5EF4-FFF2-40B4-BE49-F238E27FC236}">
                <a16:creationId xmlns:a16="http://schemas.microsoft.com/office/drawing/2014/main" id="{AB6B0AE9-A7BF-5243-8415-207338580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000000"/>
                </a:solidFill>
                <a:ea typeface="ＭＳ Ｐゴシック" panose="020B0600070205080204" pitchFamily="34" charset="-128"/>
              </a:rPr>
              <a:t>6.5.spi.1 – Read a timeline and order events of the past between prehistory and the Renaissance</a:t>
            </a:r>
          </a:p>
          <a:p>
            <a:pPr eaLnBrk="1" hangingPunct="1"/>
            <a:endParaRPr lang="en-US" altLang="en-US" sz="3600" b="1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b="1">
                <a:solidFill>
                  <a:srgbClr val="000000"/>
                </a:solidFill>
                <a:ea typeface="ＭＳ Ｐゴシック" panose="020B0600070205080204" pitchFamily="34" charset="-128"/>
              </a:rPr>
              <a:t>6.5.spi.9 – Recognize and order major historical events on a timeline</a:t>
            </a:r>
          </a:p>
          <a:p>
            <a:pPr eaLnBrk="1" hangingPunct="1">
              <a:buFont typeface="Wingdings 2" pitchFamily="2" charset="2"/>
              <a:buNone/>
            </a:pPr>
            <a:endParaRPr lang="en-US" altLang="en-US" sz="3600" b="1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83C707-17FF-A44A-919E-2EB3B567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400">
                <a:solidFill>
                  <a:schemeClr val="bg1"/>
                </a:solidFill>
                <a:latin typeface="Arial Black"/>
                <a:ea typeface="+mj-ea"/>
                <a:cs typeface="Arial Black"/>
              </a:rPr>
              <a:t>Objectives of today’s lesson:</a:t>
            </a:r>
          </a:p>
        </p:txBody>
      </p:sp>
    </p:spTree>
    <p:extLst>
      <p:ext uri="{BB962C8B-B14F-4D97-AF65-F5344CB8AC3E}">
        <p14:creationId xmlns:p14="http://schemas.microsoft.com/office/powerpoint/2010/main" val="223822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world">
            <a:extLst>
              <a:ext uri="{FF2B5EF4-FFF2-40B4-BE49-F238E27FC236}">
                <a16:creationId xmlns:a16="http://schemas.microsoft.com/office/drawing/2014/main" id="{3F36ADE9-21F1-2A44-8229-C10CF080B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81280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5">
            <a:extLst>
              <a:ext uri="{FF2B5EF4-FFF2-40B4-BE49-F238E27FC236}">
                <a16:creationId xmlns:a16="http://schemas.microsoft.com/office/drawing/2014/main" id="{DC16D58D-B939-3949-87BC-0EED1C386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086600" cy="701675"/>
          </a:xfrm>
          <a:prstGeom prst="rect">
            <a:avLst/>
          </a:prstGeom>
          <a:solidFill>
            <a:srgbClr val="E393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</a:rPr>
              <a:t>A </a:t>
            </a:r>
            <a:r>
              <a:rPr lang="en-US" altLang="en-US" sz="4000" b="1">
                <a:solidFill>
                  <a:srgbClr val="000000"/>
                </a:solidFill>
              </a:rPr>
              <a:t>Timeline </a:t>
            </a:r>
            <a:r>
              <a:rPr lang="en-US" altLang="en-US" sz="2800" b="1">
                <a:solidFill>
                  <a:srgbClr val="000000"/>
                </a:solidFill>
              </a:rPr>
              <a:t>Tells a Story…</a:t>
            </a:r>
          </a:p>
        </p:txBody>
      </p:sp>
      <p:sp>
        <p:nvSpPr>
          <p:cNvPr id="17412" name="Line 6">
            <a:extLst>
              <a:ext uri="{FF2B5EF4-FFF2-40B4-BE49-F238E27FC236}">
                <a16:creationId xmlns:a16="http://schemas.microsoft.com/office/drawing/2014/main" id="{6AEC53ED-AE9F-A848-A580-B70CE4273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10000"/>
            <a:ext cx="822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12">
            <a:extLst>
              <a:ext uri="{FF2B5EF4-FFF2-40B4-BE49-F238E27FC236}">
                <a16:creationId xmlns:a16="http://schemas.microsoft.com/office/drawing/2014/main" id="{91D8DCF1-B104-414C-8DAD-192029E2E7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36576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18">
            <a:extLst>
              <a:ext uri="{FF2B5EF4-FFF2-40B4-BE49-F238E27FC236}">
                <a16:creationId xmlns:a16="http://schemas.microsoft.com/office/drawing/2014/main" id="{307351E7-99DA-9C45-9C80-08BBFCF19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18">
            <a:extLst>
              <a:ext uri="{FF2B5EF4-FFF2-40B4-BE49-F238E27FC236}">
                <a16:creationId xmlns:a16="http://schemas.microsoft.com/office/drawing/2014/main" id="{17C2C13C-54CF-6140-83F2-05A1CD013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576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8">
            <a:extLst>
              <a:ext uri="{FF2B5EF4-FFF2-40B4-BE49-F238E27FC236}">
                <a16:creationId xmlns:a16="http://schemas.microsoft.com/office/drawing/2014/main" id="{0B5FC048-E101-D14E-A7FA-C342164A0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6576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8">
            <a:extLst>
              <a:ext uri="{FF2B5EF4-FFF2-40B4-BE49-F238E27FC236}">
                <a16:creationId xmlns:a16="http://schemas.microsoft.com/office/drawing/2014/main" id="{AD714269-B4D9-DB45-A8DD-DE16D7F76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6576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8">
            <a:extLst>
              <a:ext uri="{FF2B5EF4-FFF2-40B4-BE49-F238E27FC236}">
                <a16:creationId xmlns:a16="http://schemas.microsoft.com/office/drawing/2014/main" id="{4BAFA058-AC1C-6E4B-8761-5E34ECF332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6576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8">
            <a:extLst>
              <a:ext uri="{FF2B5EF4-FFF2-40B4-BE49-F238E27FC236}">
                <a16:creationId xmlns:a16="http://schemas.microsoft.com/office/drawing/2014/main" id="{3F878FEB-E9B5-D748-AD7F-7A5F9DD72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36576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Box 24">
            <a:extLst>
              <a:ext uri="{FF2B5EF4-FFF2-40B4-BE49-F238E27FC236}">
                <a16:creationId xmlns:a16="http://schemas.microsoft.com/office/drawing/2014/main" id="{C299B99A-39A1-1E40-A777-061E1FF51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029200"/>
            <a:ext cx="777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Why is it important to be able to read a timeline?</a:t>
            </a:r>
          </a:p>
        </p:txBody>
      </p:sp>
    </p:spTree>
    <p:extLst>
      <p:ext uri="{BB962C8B-B14F-4D97-AF65-F5344CB8AC3E}">
        <p14:creationId xmlns:p14="http://schemas.microsoft.com/office/powerpoint/2010/main" val="214565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measure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Seconds</a:t>
            </a:r>
          </a:p>
          <a:p>
            <a:r>
              <a:rPr lang="en-US" dirty="0"/>
              <a:t>Minutes</a:t>
            </a:r>
          </a:p>
          <a:p>
            <a:r>
              <a:rPr lang="en-US" dirty="0"/>
              <a:t>Hours</a:t>
            </a:r>
          </a:p>
          <a:p>
            <a:r>
              <a:rPr lang="en-US" dirty="0"/>
              <a:t>Days</a:t>
            </a:r>
          </a:p>
          <a:p>
            <a:r>
              <a:rPr lang="en-US" dirty="0"/>
              <a:t>Weeks</a:t>
            </a:r>
          </a:p>
          <a:p>
            <a:r>
              <a:rPr lang="en-US" dirty="0"/>
              <a:t>Years</a:t>
            </a:r>
          </a:p>
          <a:p>
            <a:r>
              <a:rPr lang="en-US" dirty="0"/>
              <a:t>Decades  </a:t>
            </a:r>
          </a:p>
          <a:p>
            <a:r>
              <a:rPr lang="en-US" dirty="0"/>
              <a:t>Centuries  (What century is this?)</a:t>
            </a:r>
          </a:p>
          <a:p>
            <a:r>
              <a:rPr lang="en-US" dirty="0"/>
              <a:t>Millenniums</a:t>
            </a:r>
          </a:p>
          <a:p>
            <a:endParaRPr lang="en-US" dirty="0"/>
          </a:p>
        </p:txBody>
      </p:sp>
      <p:pic>
        <p:nvPicPr>
          <p:cNvPr id="3074" name="Picture 2" descr="C:\Users\Hazlerig\AppData\Local\Microsoft\Windows\Temporary Internet Files\Content.IE5\KS65GX7A\MC900353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752600"/>
            <a:ext cx="1909478" cy="2482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/>
          </a:bodyPr>
          <a:lstStyle/>
          <a:p>
            <a:r>
              <a:rPr lang="en-US" dirty="0"/>
              <a:t>A time line tells a story.  </a:t>
            </a:r>
          </a:p>
          <a:p>
            <a:r>
              <a:rPr lang="en-US" dirty="0"/>
              <a:t>Just as a maps help you understand </a:t>
            </a:r>
            <a:r>
              <a:rPr lang="en-US" i="1" dirty="0"/>
              <a:t>where </a:t>
            </a:r>
            <a:r>
              <a:rPr lang="en-US" dirty="0"/>
              <a:t>something happened, time lines help you understand </a:t>
            </a:r>
            <a:r>
              <a:rPr lang="en-US" i="1" dirty="0"/>
              <a:t>when </a:t>
            </a:r>
            <a:r>
              <a:rPr lang="en-US" dirty="0"/>
              <a:t>something happened.</a:t>
            </a:r>
            <a:endParaRPr lang="en-US" i="1" dirty="0"/>
          </a:p>
          <a:p>
            <a:r>
              <a:rPr lang="en-US" dirty="0"/>
              <a:t>It shows the order in which many events occurred and how much time passed between events.  </a:t>
            </a:r>
          </a:p>
          <a:p>
            <a:r>
              <a:rPr lang="en-US" dirty="0"/>
              <a:t>It gives us a picture of how events relate to each other.</a:t>
            </a:r>
          </a:p>
        </p:txBody>
      </p:sp>
      <p:pic>
        <p:nvPicPr>
          <p:cNvPr id="1026" name="Picture 2" descr="C:\Users\Hazlerig\AppData\Local\Microsoft\Windows\Temporary Internet Files\Content.IE5\K5PG5EJY\MC9002332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744160"/>
            <a:ext cx="1295399" cy="1465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r>
              <a:rPr lang="en-US" dirty="0"/>
              <a:t>No one knows exactly when some events of long ago happened.  Therefore, a date on a time line is approximate.  </a:t>
            </a:r>
          </a:p>
          <a:p>
            <a:r>
              <a:rPr lang="en-US" dirty="0"/>
              <a:t>Approximate times are often shown after the Latin term </a:t>
            </a:r>
            <a:r>
              <a:rPr lang="en-US" i="1" u="sng" dirty="0"/>
              <a:t>circa</a:t>
            </a:r>
            <a:r>
              <a:rPr lang="en-US" dirty="0"/>
              <a:t>, or </a:t>
            </a:r>
            <a:r>
              <a:rPr lang="en-US" i="1" dirty="0"/>
              <a:t>c</a:t>
            </a:r>
            <a:r>
              <a:rPr lang="en-US" dirty="0"/>
              <a:t>.  </a:t>
            </a:r>
          </a:p>
          <a:p>
            <a:r>
              <a:rPr lang="en-US" dirty="0"/>
              <a:t>The term circa means “about.”</a:t>
            </a:r>
          </a:p>
          <a:p>
            <a:r>
              <a:rPr lang="en-US" dirty="0"/>
              <a:t>You always read time lines from left to right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or from top to bottom.</a:t>
            </a:r>
          </a:p>
        </p:txBody>
      </p:sp>
      <p:pic>
        <p:nvPicPr>
          <p:cNvPr id="4" name="Picture 4" descr="C:\Users\Hazlerig\AppData\Local\Microsoft\Windows\Temporary Internet Files\Content.IE5\7QRV6H98\MC9004418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343400"/>
            <a:ext cx="1123950" cy="779463"/>
          </a:xfrm>
          <a:prstGeom prst="rect">
            <a:avLst/>
          </a:prstGeom>
          <a:noFill/>
        </p:spPr>
      </p:pic>
      <p:pic>
        <p:nvPicPr>
          <p:cNvPr id="5" name="Picture 5" descr="C:\Users\Hazlerig\AppData\Local\Microsoft\Windows\Temporary Internet Files\Content.IE5\T0Y7H49R\MC90043252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334000"/>
            <a:ext cx="1219057" cy="1219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B.C. and A.D.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time line.  </a:t>
            </a:r>
          </a:p>
          <a:p>
            <a:r>
              <a:rPr lang="en-US" dirty="0"/>
              <a:t>Today most people use a system that divides time into B.C. and A.D.</a:t>
            </a:r>
          </a:p>
          <a:p>
            <a:r>
              <a:rPr lang="en-US" dirty="0"/>
              <a:t>The earliest dates are on the left.</a:t>
            </a:r>
          </a:p>
          <a:p>
            <a:r>
              <a:rPr lang="en-US" dirty="0"/>
              <a:t>As you move toward the right, the dates are more recent.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 descr="C:\Users\Hazlerig\AppData\Local\Microsoft\Windows\Temporary Internet Files\Content.IE5\K5PG5EJY\MP90044362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029200"/>
            <a:ext cx="1371600" cy="912785"/>
          </a:xfrm>
          <a:prstGeom prst="rect">
            <a:avLst/>
          </a:prstGeom>
          <a:noFill/>
        </p:spPr>
      </p:pic>
      <p:pic>
        <p:nvPicPr>
          <p:cNvPr id="2053" name="Picture 5" descr="C:\Users\Hazlerig\AppData\Local\Microsoft\Windows\Temporary Internet Files\Content.IE5\7QRV6H98\MP90044452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495800"/>
            <a:ext cx="1295400" cy="1976582"/>
          </a:xfrm>
          <a:prstGeom prst="rect">
            <a:avLst/>
          </a:prstGeom>
          <a:noFill/>
        </p:spPr>
      </p:pic>
      <p:pic>
        <p:nvPicPr>
          <p:cNvPr id="2054" name="Picture 6" descr="C:\Users\Hazlerig\AppData\Local\Microsoft\Windows\Temporary Internet Files\Content.IE5\T0Y7H49R\MC90043261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8006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pPr algn="ctr"/>
            <a:r>
              <a:rPr lang="en-US" dirty="0"/>
              <a:t>B.C.  and B.C.E.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B.C.</a:t>
            </a:r>
            <a:r>
              <a:rPr lang="en-US" dirty="0"/>
              <a:t>  means “before Christ”</a:t>
            </a:r>
          </a:p>
          <a:p>
            <a:r>
              <a:rPr lang="en-US" dirty="0"/>
              <a:t>Jesus Christ  is known as the founder of Christianity.</a:t>
            </a:r>
          </a:p>
          <a:p>
            <a:r>
              <a:rPr lang="en-US" u="sng" dirty="0"/>
              <a:t>B.C.E.</a:t>
            </a:r>
            <a:r>
              <a:rPr lang="en-US" dirty="0"/>
              <a:t>  means “before the Common Era” </a:t>
            </a:r>
          </a:p>
          <a:p>
            <a:r>
              <a:rPr lang="en-US" dirty="0"/>
              <a:t>B.C. and B.C.E. refer to the same years.</a:t>
            </a:r>
          </a:p>
          <a:p>
            <a:r>
              <a:rPr lang="en-US" dirty="0"/>
              <a:t>The New Stone Age began about 8000 B.C., or 8000 years before Christ.  </a:t>
            </a:r>
          </a:p>
          <a:p>
            <a:r>
              <a:rPr lang="en-US" u="sng" dirty="0"/>
              <a:t>The </a:t>
            </a:r>
            <a:r>
              <a:rPr lang="en-US" i="1" u="sng" dirty="0"/>
              <a:t>higher</a:t>
            </a:r>
            <a:r>
              <a:rPr lang="en-US" u="sng" dirty="0"/>
              <a:t> the number,  the </a:t>
            </a:r>
            <a:r>
              <a:rPr lang="en-US" i="1" u="sng" dirty="0"/>
              <a:t>earlier </a:t>
            </a:r>
            <a:r>
              <a:rPr lang="en-US" u="sng" dirty="0"/>
              <a:t>the time in history.</a:t>
            </a:r>
          </a:p>
          <a:p>
            <a:r>
              <a:rPr lang="en-US" u="sng" dirty="0"/>
              <a:t>The </a:t>
            </a:r>
            <a:r>
              <a:rPr lang="en-US" i="1" u="sng" dirty="0"/>
              <a:t>lower</a:t>
            </a:r>
            <a:r>
              <a:rPr lang="en-US" u="sng" dirty="0"/>
              <a:t> the number, the more </a:t>
            </a:r>
            <a:r>
              <a:rPr lang="en-US" i="1" u="sng" dirty="0"/>
              <a:t>recent</a:t>
            </a:r>
            <a:r>
              <a:rPr lang="en-US" u="sng" dirty="0"/>
              <a:t> the event.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of B.C.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4,000 B.C. New Stone Age ended</a:t>
            </a:r>
          </a:p>
          <a:p>
            <a:r>
              <a:rPr lang="en-US" dirty="0"/>
              <a:t>2,000 B.C. earliest alphabets were used.  </a:t>
            </a:r>
          </a:p>
          <a:p>
            <a:endParaRPr lang="en-US" dirty="0"/>
          </a:p>
          <a:p>
            <a:r>
              <a:rPr lang="en-US" dirty="0"/>
              <a:t>Which happened first?  </a:t>
            </a:r>
          </a:p>
          <a:p>
            <a:endParaRPr lang="en-US" dirty="0"/>
          </a:p>
          <a:p>
            <a:r>
              <a:rPr lang="en-US" dirty="0"/>
              <a:t>The New Stone Age ended about 4,000 B.C. or 2,000 years before the earliest alphabets were used in 2,000 B.C.</a:t>
            </a:r>
          </a:p>
          <a:p>
            <a:endParaRPr lang="en-US" dirty="0"/>
          </a:p>
        </p:txBody>
      </p:sp>
      <p:pic>
        <p:nvPicPr>
          <p:cNvPr id="3074" name="Picture 2" descr="C:\Users\Hazlerig\AppData\Local\Microsoft\Windows\Temporary Internet Files\Content.IE5\7QRV6H98\MC900436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590800"/>
            <a:ext cx="1752600" cy="1693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271</TotalTime>
  <Words>1007</Words>
  <Application>Microsoft Macintosh PowerPoint</Application>
  <PresentationFormat>On-screen Show (4:3)</PresentationFormat>
  <Paragraphs>114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Arial Black</vt:lpstr>
      <vt:lpstr>Calibri</vt:lpstr>
      <vt:lpstr>Gill Sans MT</vt:lpstr>
      <vt:lpstr>Verdana</vt:lpstr>
      <vt:lpstr>Wingdings 2</vt:lpstr>
      <vt:lpstr>Solstice</vt:lpstr>
      <vt:lpstr>Time Lines </vt:lpstr>
      <vt:lpstr>Objectives of today’s lesson:</vt:lpstr>
      <vt:lpstr>PowerPoint Presentation</vt:lpstr>
      <vt:lpstr>How do we measure time?</vt:lpstr>
      <vt:lpstr>PowerPoint Presentation</vt:lpstr>
      <vt:lpstr>PowerPoint Presentation</vt:lpstr>
      <vt:lpstr>Understanding B.C. and A.D.</vt:lpstr>
      <vt:lpstr>B.C.  and B.C.E.</vt:lpstr>
      <vt:lpstr>Example of B.C. </vt:lpstr>
      <vt:lpstr>A.D. and C.E.</vt:lpstr>
      <vt:lpstr>Example of A.D.</vt:lpstr>
      <vt:lpstr>PowerPoint Presentation</vt:lpstr>
      <vt:lpstr>PowerPoint Presentation</vt:lpstr>
      <vt:lpstr>PowerPoint Presentation</vt:lpstr>
      <vt:lpstr>How to make a time line</vt:lpstr>
      <vt:lpstr>Vocabulary</vt:lpstr>
      <vt:lpstr>The Gregorian Calendar</vt:lpstr>
      <vt:lpstr>Independent Work</vt:lpstr>
      <vt:lpstr>Timeline Set-up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time line?</dc:title>
  <dc:creator>Hazlerig</dc:creator>
  <cp:lastModifiedBy>Tanya Dodson</cp:lastModifiedBy>
  <cp:revision>37</cp:revision>
  <dcterms:created xsi:type="dcterms:W3CDTF">2011-11-18T19:19:01Z</dcterms:created>
  <dcterms:modified xsi:type="dcterms:W3CDTF">2018-08-08T01:07:26Z</dcterms:modified>
</cp:coreProperties>
</file>